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20"/>
  </p:notesMasterIdLst>
  <p:handoutMasterIdLst>
    <p:handoutMasterId r:id="rId21"/>
  </p:handoutMasterIdLst>
  <p:sldIdLst>
    <p:sldId id="256" r:id="rId2"/>
    <p:sldId id="266" r:id="rId3"/>
    <p:sldId id="257" r:id="rId4"/>
    <p:sldId id="286" r:id="rId5"/>
    <p:sldId id="287" r:id="rId6"/>
    <p:sldId id="288" r:id="rId7"/>
    <p:sldId id="289" r:id="rId8"/>
    <p:sldId id="290" r:id="rId9"/>
    <p:sldId id="291" r:id="rId10"/>
    <p:sldId id="292" r:id="rId11"/>
    <p:sldId id="296" r:id="rId12"/>
    <p:sldId id="293" r:id="rId13"/>
    <p:sldId id="294" r:id="rId14"/>
    <p:sldId id="295" r:id="rId15"/>
    <p:sldId id="298" r:id="rId16"/>
    <p:sldId id="297" r:id="rId17"/>
    <p:sldId id="278" r:id="rId18"/>
    <p:sldId id="279" r:id="rId19"/>
  </p:sldIdLst>
  <p:sldSz cx="9144000" cy="5143500" type="screen16x9"/>
  <p:notesSz cx="6858000" cy="9144000"/>
  <p:embeddedFontLst>
    <p:embeddedFont>
      <p:font typeface="標楷體" panose="03000509000000000000" pitchFamily="65" charset="-120"/>
      <p:regular r:id="rId22"/>
    </p:embeddedFont>
    <p:embeddedFont>
      <p:font typeface="微軟正黑體" panose="020B0604030504040204" pitchFamily="34" charset="-120"/>
      <p:regular r:id="rId23"/>
      <p:bold r:id="rId24"/>
    </p:embeddedFont>
    <p:embeddedFont>
      <p:font typeface="Patrick Hand SC" panose="02010600030101010101" charset="0"/>
      <p:regular r:id="rId25"/>
    </p:embeddedFont>
    <p:embeddedFont>
      <p:font typeface="Sniglet" panose="02010600030101010101"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8D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DE4A396-CD49-4895-AD13-C2E42C09EBB4}">
  <a:tblStyle styleId="{EDE4A396-CD49-4895-AD13-C2E42C09EBB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cSldViewPr>
  </p:slideViewPr>
  <p:notesTextViewPr>
    <p:cViewPr>
      <p:scale>
        <a:sx n="1" d="1"/>
        <a:sy n="1" d="1"/>
      </p:scale>
      <p:origin x="0" y="0"/>
    </p:cViewPr>
  </p:notesTextViewPr>
  <p:notesViewPr>
    <p:cSldViewPr snapToGrid="0">
      <p:cViewPr varScale="1">
        <p:scale>
          <a:sx n="62" d="100"/>
          <a:sy n="62" d="100"/>
        </p:scale>
        <p:origin x="315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78F6ACD6-3AE4-4470-A5F5-0EDABC078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7FBFA9E1-EFD0-49AC-8539-C6C0078925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6E71A4-C832-4BC9-841E-8B0240003F24}" type="datetimeFigureOut">
              <a:rPr lang="zh-TW" altLang="en-US" smtClean="0"/>
              <a:t>2024/1/12</a:t>
            </a:fld>
            <a:endParaRPr lang="zh-TW" altLang="en-US"/>
          </a:p>
        </p:txBody>
      </p:sp>
      <p:sp>
        <p:nvSpPr>
          <p:cNvPr id="4" name="頁尾版面配置區 3">
            <a:extLst>
              <a:ext uri="{FF2B5EF4-FFF2-40B4-BE49-F238E27FC236}">
                <a16:creationId xmlns:a16="http://schemas.microsoft.com/office/drawing/2014/main" id="{73F8BFA4-20A5-4D3E-AB31-BB709C8FF14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C7148DB8-1830-4A07-8BE7-4E96DE12D2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7EAAB2-93C8-481B-B775-AF52EB7DCE39}" type="slidenum">
              <a:rPr lang="zh-TW" altLang="en-US" smtClean="0"/>
              <a:t>‹#›</a:t>
            </a:fld>
            <a:endParaRPr lang="zh-TW" altLang="en-US"/>
          </a:p>
        </p:txBody>
      </p:sp>
    </p:spTree>
    <p:extLst>
      <p:ext uri="{BB962C8B-B14F-4D97-AF65-F5344CB8AC3E}">
        <p14:creationId xmlns:p14="http://schemas.microsoft.com/office/powerpoint/2010/main" val="3734185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微軟正黑體" panose="020B0604030504040204" pitchFamily="34" charset="-120"/>
        <a:ea typeface="微軟正黑體" panose="020B0604030504040204" pitchFamily="34" charset="-12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54207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3854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2358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47658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84686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69225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50192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39862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8627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18909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0399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05222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09429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815525" y="1991825"/>
            <a:ext cx="5585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6000" b="0">
                <a:latin typeface="微軟正黑體" panose="020B0604030504040204" pitchFamily="34" charset="-120"/>
                <a:ea typeface="微軟正黑體" panose="020B0604030504040204" pitchFamily="34" charset="-120"/>
              </a:defRPr>
            </a:lvl1pPr>
            <a:lvl2pPr lvl="1">
              <a:spcBef>
                <a:spcPts val="0"/>
              </a:spcBef>
              <a:spcAft>
                <a:spcPts val="0"/>
              </a:spcAft>
              <a:buSzPts val="6000"/>
              <a:buNone/>
              <a:defRPr sz="6000" b="0"/>
            </a:lvl2pPr>
            <a:lvl3pPr lvl="2">
              <a:spcBef>
                <a:spcPts val="0"/>
              </a:spcBef>
              <a:spcAft>
                <a:spcPts val="0"/>
              </a:spcAft>
              <a:buSzPts val="6000"/>
              <a:buNone/>
              <a:defRPr sz="6000" b="0"/>
            </a:lvl3pPr>
            <a:lvl4pPr lvl="3">
              <a:spcBef>
                <a:spcPts val="0"/>
              </a:spcBef>
              <a:spcAft>
                <a:spcPts val="0"/>
              </a:spcAft>
              <a:buSzPts val="6000"/>
              <a:buNone/>
              <a:defRPr sz="6000" b="0"/>
            </a:lvl4pPr>
            <a:lvl5pPr lvl="4">
              <a:spcBef>
                <a:spcPts val="0"/>
              </a:spcBef>
              <a:spcAft>
                <a:spcPts val="0"/>
              </a:spcAft>
              <a:buSzPts val="6000"/>
              <a:buNone/>
              <a:defRPr sz="6000" b="0"/>
            </a:lvl5pPr>
            <a:lvl6pPr lvl="5">
              <a:spcBef>
                <a:spcPts val="0"/>
              </a:spcBef>
              <a:spcAft>
                <a:spcPts val="0"/>
              </a:spcAft>
              <a:buSzPts val="6000"/>
              <a:buNone/>
              <a:defRPr sz="6000" b="0"/>
            </a:lvl6pPr>
            <a:lvl7pPr lvl="6">
              <a:spcBef>
                <a:spcPts val="0"/>
              </a:spcBef>
              <a:spcAft>
                <a:spcPts val="0"/>
              </a:spcAft>
              <a:buSzPts val="6000"/>
              <a:buNone/>
              <a:defRPr sz="6000" b="0"/>
            </a:lvl7pPr>
            <a:lvl8pPr lvl="7">
              <a:spcBef>
                <a:spcPts val="0"/>
              </a:spcBef>
              <a:spcAft>
                <a:spcPts val="0"/>
              </a:spcAft>
              <a:buSzPts val="6000"/>
              <a:buNone/>
              <a:defRPr sz="6000" b="0"/>
            </a:lvl8pPr>
            <a:lvl9pPr lvl="8">
              <a:spcBef>
                <a:spcPts val="0"/>
              </a:spcBef>
              <a:spcAft>
                <a:spcPts val="0"/>
              </a:spcAft>
              <a:buSzPts val="6000"/>
              <a:buNone/>
              <a:defRPr sz="6000" b="0"/>
            </a:lvl9pPr>
          </a:lstStyle>
          <a:p>
            <a:endParaRPr dirty="0"/>
          </a:p>
        </p:txBody>
      </p:sp>
      <p:sp>
        <p:nvSpPr>
          <p:cNvPr id="3" name="Google Shape;27;p6">
            <a:extLst>
              <a:ext uri="{FF2B5EF4-FFF2-40B4-BE49-F238E27FC236}">
                <a16:creationId xmlns:a16="http://schemas.microsoft.com/office/drawing/2014/main" id="{36278F32-C935-4689-8D87-A69CF6D9E01E}"/>
              </a:ext>
            </a:extLst>
          </p:cNvPr>
          <p:cNvSpPr txBox="1">
            <a:spLocks noGrp="1"/>
          </p:cNvSpPr>
          <p:nvPr>
            <p:ph type="sldNum" idx="12"/>
          </p:nvPr>
        </p:nvSpPr>
        <p:spPr>
          <a:xfrm>
            <a:off x="4309125" y="4721725"/>
            <a:ext cx="548700" cy="303600"/>
          </a:xfrm>
          <a:prstGeom prst="rect">
            <a:avLst/>
          </a:prstGeom>
        </p:spPr>
        <p:txBody>
          <a:bodyPr spcFirstLastPara="1" wrap="square" lIns="91425" tIns="91425" rIns="91425" bIns="91425" anchor="t" anchorCtr="0">
            <a:noAutofit/>
          </a:bodyPr>
          <a:lstStyle>
            <a:lvl1pPr lvl="0" algn="ctr">
              <a:buNone/>
              <a:defRPr sz="1200" b="1">
                <a:solidFill>
                  <a:srgbClr val="FF0000"/>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微軟正黑體" panose="020B0604030504040204" pitchFamily="34" charset="-120"/>
                <a:ea typeface="微軟正黑體" panose="020B0604030504040204" pitchFamily="34" charset="-120"/>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21" name="Google Shape;21;p5"/>
          <p:cNvSpPr txBox="1">
            <a:spLocks noGrp="1"/>
          </p:cNvSpPr>
          <p:nvPr>
            <p:ph type="body" idx="1"/>
          </p:nvPr>
        </p:nvSpPr>
        <p:spPr>
          <a:xfrm>
            <a:off x="1049500" y="1437426"/>
            <a:ext cx="7020900" cy="2706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atin typeface="微軟正黑體" panose="020B0604030504040204" pitchFamily="34" charset="-120"/>
                <a:ea typeface="微軟正黑體" panose="020B0604030504040204" pitchFamily="34" charset="-120"/>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dirty="0"/>
          </a:p>
        </p:txBody>
      </p:sp>
      <p:sp>
        <p:nvSpPr>
          <p:cNvPr id="5" name="Google Shape;27;p6">
            <a:extLst>
              <a:ext uri="{FF2B5EF4-FFF2-40B4-BE49-F238E27FC236}">
                <a16:creationId xmlns:a16="http://schemas.microsoft.com/office/drawing/2014/main" id="{7B636487-4377-4748-A383-83D27270346C}"/>
              </a:ext>
            </a:extLst>
          </p:cNvPr>
          <p:cNvSpPr txBox="1">
            <a:spLocks noGrp="1"/>
          </p:cNvSpPr>
          <p:nvPr>
            <p:ph type="sldNum" idx="12"/>
          </p:nvPr>
        </p:nvSpPr>
        <p:spPr>
          <a:xfrm>
            <a:off x="4309125" y="4721725"/>
            <a:ext cx="548700" cy="303600"/>
          </a:xfrm>
          <a:prstGeom prst="rect">
            <a:avLst/>
          </a:prstGeom>
        </p:spPr>
        <p:txBody>
          <a:bodyPr spcFirstLastPara="1" wrap="square" lIns="91425" tIns="91425" rIns="91425" bIns="91425" anchor="t" anchorCtr="0">
            <a:noAutofit/>
          </a:bodyPr>
          <a:lstStyle>
            <a:lvl1pPr lvl="0" algn="ctr">
              <a:buNone/>
              <a:defRPr sz="1200" b="1">
                <a:solidFill>
                  <a:srgbClr val="FF0000"/>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微軟正黑體" panose="020B0604030504040204" pitchFamily="34" charset="-120"/>
                <a:ea typeface="微軟正黑體" panose="020B0604030504040204" pitchFamily="34" charset="-120"/>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25" name="Google Shape;25;p6"/>
          <p:cNvSpPr txBox="1">
            <a:spLocks noGrp="1"/>
          </p:cNvSpPr>
          <p:nvPr>
            <p:ph type="body" idx="1"/>
          </p:nvPr>
        </p:nvSpPr>
        <p:spPr>
          <a:xfrm>
            <a:off x="1049500" y="1459650"/>
            <a:ext cx="3417900" cy="2750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atin typeface="微軟正黑體" panose="020B0604030504040204" pitchFamily="34" charset="-120"/>
                <a:ea typeface="微軟正黑體" panose="020B0604030504040204" pitchFamily="34" charset="-120"/>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dirty="0"/>
          </a:p>
        </p:txBody>
      </p:sp>
      <p:sp>
        <p:nvSpPr>
          <p:cNvPr id="26" name="Google Shape;26;p6"/>
          <p:cNvSpPr txBox="1">
            <a:spLocks noGrp="1"/>
          </p:cNvSpPr>
          <p:nvPr>
            <p:ph type="body" idx="2"/>
          </p:nvPr>
        </p:nvSpPr>
        <p:spPr>
          <a:xfrm>
            <a:off x="4676725" y="1459650"/>
            <a:ext cx="3393600" cy="2750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atin typeface="微軟正黑體" panose="020B0604030504040204" pitchFamily="34" charset="-120"/>
                <a:ea typeface="微軟正黑體" panose="020B0604030504040204" pitchFamily="34" charset="-120"/>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dirty="0"/>
          </a:p>
        </p:txBody>
      </p:sp>
      <p:sp>
        <p:nvSpPr>
          <p:cNvPr id="27" name="Google Shape;27;p6"/>
          <p:cNvSpPr txBox="1">
            <a:spLocks noGrp="1"/>
          </p:cNvSpPr>
          <p:nvPr>
            <p:ph type="sldNum" idx="12"/>
          </p:nvPr>
        </p:nvSpPr>
        <p:spPr>
          <a:xfrm>
            <a:off x="4309125" y="4721725"/>
            <a:ext cx="548700" cy="303600"/>
          </a:xfrm>
          <a:prstGeom prst="rect">
            <a:avLst/>
          </a:prstGeom>
        </p:spPr>
        <p:txBody>
          <a:bodyPr spcFirstLastPara="1" wrap="square" lIns="91425" tIns="91425" rIns="91425" bIns="91425" anchor="t" anchorCtr="0">
            <a:noAutofit/>
          </a:bodyPr>
          <a:lstStyle>
            <a:lvl1pPr lvl="0" algn="ctr">
              <a:buNone/>
              <a:defRPr sz="1200" b="1">
                <a:solidFill>
                  <a:srgbClr val="FF0000"/>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10"/>
          <p:cNvSpPr txBox="1">
            <a:spLocks noGrp="1"/>
          </p:cNvSpPr>
          <p:nvPr>
            <p:ph type="sldNum" idx="12"/>
          </p:nvPr>
        </p:nvSpPr>
        <p:spPr>
          <a:xfrm>
            <a:off x="8595300" y="4809778"/>
            <a:ext cx="548700" cy="30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Image">
  <p:cSld name="BLANK_1">
    <p:bg>
      <p:bgPr>
        <a:solidFill>
          <a:srgbClr val="2A95B7"/>
        </a:solidFill>
        <a:effectLst/>
      </p:bgPr>
    </p:bg>
    <p:spTree>
      <p:nvGrpSpPr>
        <p:cNvPr id="1" name="Shape 42"/>
        <p:cNvGrpSpPr/>
        <p:nvPr/>
      </p:nvGrpSpPr>
      <p:grpSpPr>
        <a:xfrm>
          <a:off x="0" y="0"/>
          <a:ext cx="0" cy="0"/>
          <a:chOff x="0" y="0"/>
          <a:chExt cx="0" cy="0"/>
        </a:xfrm>
      </p:grpSpPr>
      <p:pic>
        <p:nvPicPr>
          <p:cNvPr id="43" name="Google Shape;43;p11" descr="scene_trans.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44" name="Google Shape;44;p11"/>
          <p:cNvSpPr txBox="1">
            <a:spLocks noGrp="1"/>
          </p:cNvSpPr>
          <p:nvPr>
            <p:ph type="sldNum" idx="12"/>
          </p:nvPr>
        </p:nvSpPr>
        <p:spPr>
          <a:xfrm>
            <a:off x="4383518" y="4742768"/>
            <a:ext cx="548700" cy="30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49500" y="796175"/>
            <a:ext cx="7020900" cy="7503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1pPr>
            <a:lvl2pPr lvl="1">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2pPr>
            <a:lvl3pPr lvl="2">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3pPr>
            <a:lvl4pPr lvl="3">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4pPr>
            <a:lvl5pPr lvl="4">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5pPr>
            <a:lvl6pPr lvl="5">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6pPr>
            <a:lvl7pPr lvl="6">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7pPr>
            <a:lvl8pPr lvl="7">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8pPr>
            <a:lvl9pPr lvl="8">
              <a:spcBef>
                <a:spcPts val="0"/>
              </a:spcBef>
              <a:spcAft>
                <a:spcPts val="0"/>
              </a:spcAft>
              <a:buClr>
                <a:schemeClr val="accent1"/>
              </a:buClr>
              <a:buSzPts val="3000"/>
              <a:buFont typeface="Patrick Hand SC"/>
              <a:buNone/>
              <a:defRPr sz="3000" b="1">
                <a:solidFill>
                  <a:schemeClr val="accent1"/>
                </a:solidFill>
                <a:latin typeface="Patrick Hand SC"/>
                <a:ea typeface="Patrick Hand SC"/>
                <a:cs typeface="Patrick Hand SC"/>
                <a:sym typeface="Patrick Hand SC"/>
              </a:defRPr>
            </a:lvl9pPr>
          </a:lstStyle>
          <a:p>
            <a:endParaRPr dirty="0"/>
          </a:p>
        </p:txBody>
      </p:sp>
      <p:sp>
        <p:nvSpPr>
          <p:cNvPr id="7" name="Google Shape;7;p1"/>
          <p:cNvSpPr txBox="1">
            <a:spLocks noGrp="1"/>
          </p:cNvSpPr>
          <p:nvPr>
            <p:ph type="body" idx="1"/>
          </p:nvPr>
        </p:nvSpPr>
        <p:spPr>
          <a:xfrm>
            <a:off x="1049500" y="1437426"/>
            <a:ext cx="7020900" cy="2706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2A95B7"/>
              </a:buClr>
              <a:buSzPts val="2400"/>
              <a:buFont typeface="Sniglet"/>
              <a:buChar char="+"/>
              <a:defRPr sz="2400">
                <a:solidFill>
                  <a:srgbClr val="434343"/>
                </a:solidFill>
                <a:latin typeface="Sniglet"/>
                <a:ea typeface="Sniglet"/>
                <a:cs typeface="Sniglet"/>
                <a:sym typeface="Sniglet"/>
              </a:defRPr>
            </a:lvl1pPr>
            <a:lvl2pPr marL="914400" lvl="1"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2pPr>
            <a:lvl3pPr marL="1371600" lvl="2"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3pPr>
            <a:lvl4pPr marL="1828800" lvl="3"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4pPr>
            <a:lvl5pPr marL="2286000" lvl="4"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5pPr>
            <a:lvl6pPr marL="2743200" lvl="5"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6pPr>
            <a:lvl7pPr marL="3200400" lvl="6" indent="-381000">
              <a:spcBef>
                <a:spcPts val="0"/>
              </a:spcBef>
              <a:spcAft>
                <a:spcPts val="0"/>
              </a:spcAft>
              <a:buClr>
                <a:srgbClr val="2A95B7"/>
              </a:buClr>
              <a:buSzPts val="2400"/>
              <a:buFont typeface="Sniglet"/>
              <a:buChar char="+"/>
              <a:defRPr sz="2400">
                <a:solidFill>
                  <a:srgbClr val="434343"/>
                </a:solidFill>
                <a:latin typeface="Sniglet"/>
                <a:ea typeface="Sniglet"/>
                <a:cs typeface="Sniglet"/>
                <a:sym typeface="Sniglet"/>
              </a:defRPr>
            </a:lvl7pPr>
            <a:lvl8pPr marL="3657600" lvl="7" indent="-381000">
              <a:spcBef>
                <a:spcPts val="0"/>
              </a:spcBef>
              <a:spcAft>
                <a:spcPts val="0"/>
              </a:spcAft>
              <a:buClr>
                <a:srgbClr val="434343"/>
              </a:buClr>
              <a:buSzPts val="2400"/>
              <a:buFont typeface="Sniglet"/>
              <a:buChar char="+"/>
              <a:defRPr sz="2400">
                <a:solidFill>
                  <a:srgbClr val="434343"/>
                </a:solidFill>
                <a:latin typeface="Sniglet"/>
                <a:ea typeface="Sniglet"/>
                <a:cs typeface="Sniglet"/>
                <a:sym typeface="Sniglet"/>
              </a:defRPr>
            </a:lvl8pPr>
            <a:lvl9pPr marL="4114800" lvl="8" indent="-381000">
              <a:spcBef>
                <a:spcPts val="0"/>
              </a:spcBef>
              <a:spcAft>
                <a:spcPts val="0"/>
              </a:spcAft>
              <a:buClr>
                <a:srgbClr val="434343"/>
              </a:buClr>
              <a:buSzPts val="2400"/>
              <a:buFont typeface="Sniglet"/>
              <a:buChar char="+"/>
              <a:defRPr sz="2400">
                <a:solidFill>
                  <a:srgbClr val="434343"/>
                </a:solidFill>
                <a:latin typeface="Sniglet"/>
                <a:ea typeface="Sniglet"/>
                <a:cs typeface="Sniglet"/>
                <a:sym typeface="Sniglet"/>
              </a:defRPr>
            </a:lvl9pPr>
          </a:lstStyle>
          <a:p>
            <a:endParaRPr dirty="0"/>
          </a:p>
        </p:txBody>
      </p:sp>
      <p:sp>
        <p:nvSpPr>
          <p:cNvPr id="5" name="Google Shape;27;p6">
            <a:extLst>
              <a:ext uri="{FF2B5EF4-FFF2-40B4-BE49-F238E27FC236}">
                <a16:creationId xmlns:a16="http://schemas.microsoft.com/office/drawing/2014/main" id="{6AAA4ABD-C358-4F74-9623-643386ABBDEA}"/>
              </a:ext>
            </a:extLst>
          </p:cNvPr>
          <p:cNvSpPr txBox="1">
            <a:spLocks noGrp="1"/>
          </p:cNvSpPr>
          <p:nvPr>
            <p:ph type="sldNum" idx="4"/>
          </p:nvPr>
        </p:nvSpPr>
        <p:spPr>
          <a:xfrm>
            <a:off x="4309125" y="4721725"/>
            <a:ext cx="548700" cy="303600"/>
          </a:xfrm>
          <a:prstGeom prst="rect">
            <a:avLst/>
          </a:prstGeom>
        </p:spPr>
        <p:txBody>
          <a:bodyPr spcFirstLastPara="1" wrap="square" lIns="91425" tIns="91425" rIns="91425" bIns="91425" anchor="t" anchorCtr="0">
            <a:noAutofit/>
          </a:bodyPr>
          <a:lstStyle>
            <a:lvl1pPr lvl="0" algn="ctr">
              <a:buNone/>
              <a:defRPr sz="1200" b="1">
                <a:solidFill>
                  <a:srgbClr val="FF0000"/>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6" r:id="rId4"/>
    <p:sldLayoutId id="2147483657"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微軟正黑體" panose="020B0604030504040204" pitchFamily="34" charset="-120"/>
          <a:ea typeface="微軟正黑體" panose="020B0604030504040204" pitchFamily="34" charset="-12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微軟正黑體" panose="020B0604030504040204" pitchFamily="34" charset="-120"/>
          <a:ea typeface="微軟正黑體" panose="020B0604030504040204" pitchFamily="34" charset="-12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23560;&#20219;&#25945;&#32244;&#35370;&#35222;/1-1"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peclass.perdc.ntnu.edu.tw/"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23560;&#20219;&#25945;&#32244;&#35370;&#35222;/1-2/113&#35347;&#32244;&#35336;&#30059;.docx"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23560;&#20219;&#25945;&#32244;&#35370;&#35222;/1-2/&#35347;&#32244;&#2903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23560;&#20219;&#25945;&#32244;&#35370;&#35222;/1-3/&#29699;&#38538;&#27511;&#24180;&#25104;&#32318;&#34920;102-107.xlsx"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23560;&#20219;&#25945;&#32244;&#35370;&#35222;/1-3/&#27604;&#36093;&#29031;&#29255;" TargetMode="External"/><Relationship Id="rId4" Type="http://schemas.openxmlformats.org/officeDocument/2006/relationships/hyperlink" Target="&#23560;&#20219;&#25945;&#32244;&#35370;&#35222;/1-3/108-111&#23416;&#24180;&#24230;&#25104;&#32318;.xls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23560;&#20219;&#25945;&#32244;&#35370;&#35222;/1-4/&#35347;&#32244;&#26085;&#35468;.pdf"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23560;&#20219;&#25945;&#32244;&#35370;&#35222;/1-6"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23560;&#20219;&#25945;&#32244;&#35370;&#35222;/1-8"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23560;&#20219;&#25945;&#32244;&#35370;&#35222;/2-1/&#30740;&#32722;&#26178;&#25976;.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23560;&#20219;&#25945;&#32244;&#35370;&#35222;/2-2/109-111.docx"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23560;&#20219;&#25945;&#32244;&#35370;&#35222;/2-3/&#22580;&#22320;&#35373;&#26045;.docx"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23560;&#20219;&#25945;&#32244;&#35370;&#35222;/2-4"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23560;&#20219;&#25945;&#32244;&#35370;&#35222;/2-5"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23560;&#20219;&#25945;&#32244;&#35370;&#35222;/2-6"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3" name="標題 2">
            <a:extLst>
              <a:ext uri="{FF2B5EF4-FFF2-40B4-BE49-F238E27FC236}">
                <a16:creationId xmlns:a16="http://schemas.microsoft.com/office/drawing/2014/main" id="{EEAF8A2D-22E4-40BC-8F99-2FB372EB07FE}"/>
              </a:ext>
            </a:extLst>
          </p:cNvPr>
          <p:cNvSpPr>
            <a:spLocks noGrp="1"/>
          </p:cNvSpPr>
          <p:nvPr>
            <p:ph type="ctrTitle"/>
          </p:nvPr>
        </p:nvSpPr>
        <p:spPr>
          <a:xfrm>
            <a:off x="1650381" y="540075"/>
            <a:ext cx="5360018" cy="1704312"/>
          </a:xfrm>
        </p:spPr>
        <p:txBody>
          <a:bodyPr/>
          <a:lstStyle/>
          <a:p>
            <a:pPr algn="ctr"/>
            <a:r>
              <a:rPr lang="zh-TW" altLang="en-US" sz="3400" b="1" dirty="0">
                <a:solidFill>
                  <a:srgbClr val="618D9B"/>
                </a:solidFill>
              </a:rPr>
              <a:t>教育部體育署</a:t>
            </a:r>
            <a:br>
              <a:rPr lang="en-US" altLang="zh-TW" sz="3400" b="1" dirty="0">
                <a:solidFill>
                  <a:srgbClr val="618D9B"/>
                </a:solidFill>
              </a:rPr>
            </a:br>
            <a:r>
              <a:rPr lang="en-US" altLang="zh-TW" sz="3200" b="1" dirty="0">
                <a:solidFill>
                  <a:srgbClr val="618D9B"/>
                </a:solidFill>
              </a:rPr>
              <a:t>112</a:t>
            </a:r>
            <a:r>
              <a:rPr lang="zh-TW" altLang="en-US" sz="3200" b="1" dirty="0">
                <a:solidFill>
                  <a:srgbClr val="618D9B"/>
                </a:solidFill>
              </a:rPr>
              <a:t>年度專任運動教練</a:t>
            </a:r>
            <a:br>
              <a:rPr lang="en-US" altLang="zh-TW" sz="3200" b="1" dirty="0">
                <a:solidFill>
                  <a:srgbClr val="618D9B"/>
                </a:solidFill>
              </a:rPr>
            </a:br>
            <a:r>
              <a:rPr lang="zh-TW" altLang="en-US" sz="3200" b="1" dirty="0">
                <a:solidFill>
                  <a:srgbClr val="618D9B"/>
                </a:solidFill>
              </a:rPr>
              <a:t>訪視計畫</a:t>
            </a:r>
            <a:endParaRPr lang="zh-TW" altLang="en-US" sz="3400" b="1" dirty="0">
              <a:solidFill>
                <a:srgbClr val="618D9B"/>
              </a:solidFill>
            </a:endParaRPr>
          </a:p>
        </p:txBody>
      </p:sp>
      <p:sp>
        <p:nvSpPr>
          <p:cNvPr id="7" name="文字方塊 6">
            <a:extLst>
              <a:ext uri="{FF2B5EF4-FFF2-40B4-BE49-F238E27FC236}">
                <a16:creationId xmlns:a16="http://schemas.microsoft.com/office/drawing/2014/main" id="{F8FB8FCD-47EC-4961-A56F-A0CB616D25F4}"/>
              </a:ext>
            </a:extLst>
          </p:cNvPr>
          <p:cNvSpPr txBox="1"/>
          <p:nvPr/>
        </p:nvSpPr>
        <p:spPr>
          <a:xfrm>
            <a:off x="1281983" y="2131591"/>
            <a:ext cx="6717158" cy="2296206"/>
          </a:xfrm>
          <a:prstGeom prst="rect">
            <a:avLst/>
          </a:prstGeom>
          <a:noFill/>
        </p:spPr>
        <p:txBody>
          <a:bodyPr wrap="square">
            <a:spAutoFit/>
          </a:bodyPr>
          <a:lstStyle/>
          <a:p>
            <a:pPr>
              <a:lnSpc>
                <a:spcPts val="3500"/>
              </a:lnSpc>
            </a:pPr>
            <a:r>
              <a:rPr lang="zh-TW" altLang="en-US" sz="2400" dirty="0">
                <a:latin typeface="微軟正黑體" panose="020B0604030504040204" pitchFamily="34" charset="-120"/>
                <a:ea typeface="微軟正黑體" panose="020B0604030504040204" pitchFamily="34" charset="-120"/>
              </a:rPr>
              <a:t>受訪學校：桃園市立瑞坪國中</a:t>
            </a:r>
            <a:endParaRPr lang="en-US" altLang="zh-TW" sz="2400" dirty="0">
              <a:latin typeface="微軟正黑體" panose="020B0604030504040204" pitchFamily="34" charset="-120"/>
              <a:ea typeface="微軟正黑體" panose="020B0604030504040204" pitchFamily="34" charset="-120"/>
            </a:endParaRPr>
          </a:p>
          <a:p>
            <a:pPr>
              <a:lnSpc>
                <a:spcPts val="3500"/>
              </a:lnSpc>
            </a:pPr>
            <a:r>
              <a:rPr lang="zh-TW" altLang="en-US" sz="2400" dirty="0">
                <a:latin typeface="微軟正黑體" panose="020B0604030504040204" pitchFamily="34" charset="-120"/>
                <a:ea typeface="微軟正黑體" panose="020B0604030504040204" pitchFamily="34" charset="-120"/>
              </a:rPr>
              <a:t>受訪教練：范姜明盛               運動種類：羽球</a:t>
            </a:r>
            <a:endParaRPr lang="en-US" altLang="zh-TW" sz="2400" dirty="0">
              <a:latin typeface="微軟正黑體" panose="020B0604030504040204" pitchFamily="34" charset="-120"/>
              <a:ea typeface="微軟正黑體" panose="020B0604030504040204" pitchFamily="34" charset="-120"/>
            </a:endParaRPr>
          </a:p>
          <a:p>
            <a:pPr>
              <a:lnSpc>
                <a:spcPts val="3500"/>
              </a:lnSpc>
            </a:pPr>
            <a:r>
              <a:rPr lang="zh-TW" altLang="en-US" sz="2400" dirty="0">
                <a:latin typeface="微軟正黑體" panose="020B0604030504040204" pitchFamily="34" charset="-120"/>
                <a:ea typeface="微軟正黑體" panose="020B0604030504040204" pitchFamily="34" charset="-120"/>
              </a:rPr>
              <a:t>聘任期間：</a:t>
            </a:r>
            <a:r>
              <a:rPr lang="en-US" altLang="zh-TW" sz="2400" dirty="0">
                <a:latin typeface="微軟正黑體" panose="020B0604030504040204" pitchFamily="34" charset="-120"/>
                <a:ea typeface="微軟正黑體" panose="020B0604030504040204" pitchFamily="34" charset="-120"/>
              </a:rPr>
              <a:t>103</a:t>
            </a:r>
            <a:r>
              <a:rPr lang="zh-TW" altLang="en-US" sz="2400" dirty="0">
                <a:latin typeface="微軟正黑體" panose="020B0604030504040204" pitchFamily="34" charset="-120"/>
                <a:ea typeface="微軟正黑體" panose="020B0604030504040204" pitchFamily="34" charset="-120"/>
              </a:rPr>
              <a:t> 年 </a:t>
            </a:r>
            <a:r>
              <a:rPr lang="en-US" altLang="zh-TW" sz="2400" dirty="0">
                <a:latin typeface="微軟正黑體" panose="020B0604030504040204" pitchFamily="34" charset="-120"/>
                <a:ea typeface="微軟正黑體" panose="020B0604030504040204" pitchFamily="34" charset="-120"/>
              </a:rPr>
              <a:t>4</a:t>
            </a:r>
            <a:r>
              <a:rPr lang="zh-TW" altLang="en-US" sz="2400" dirty="0">
                <a:latin typeface="微軟正黑體" panose="020B0604030504040204" pitchFamily="34" charset="-120"/>
                <a:ea typeface="微軟正黑體" panose="020B0604030504040204" pitchFamily="34" charset="-120"/>
              </a:rPr>
              <a:t> 月 </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日起至</a:t>
            </a:r>
            <a:r>
              <a:rPr lang="en-US" altLang="zh-TW" sz="2400" dirty="0">
                <a:latin typeface="微軟正黑體" panose="020B0604030504040204" pitchFamily="34" charset="-120"/>
                <a:ea typeface="微軟正黑體" panose="020B0604030504040204" pitchFamily="34" charset="-120"/>
              </a:rPr>
              <a:t>113</a:t>
            </a:r>
            <a:r>
              <a:rPr lang="zh-TW" altLang="en-US" sz="2400" dirty="0">
                <a:latin typeface="微軟正黑體" panose="020B0604030504040204" pitchFamily="34" charset="-120"/>
                <a:ea typeface="微軟正黑體" panose="020B0604030504040204" pitchFamily="34" charset="-120"/>
              </a:rPr>
              <a:t>年 </a:t>
            </a:r>
            <a:r>
              <a:rPr lang="en-US" altLang="zh-TW" sz="2400" dirty="0">
                <a:latin typeface="微軟正黑體" panose="020B0604030504040204" pitchFamily="34" charset="-120"/>
                <a:ea typeface="微軟正黑體" panose="020B0604030504040204" pitchFamily="34" charset="-120"/>
              </a:rPr>
              <a:t>7</a:t>
            </a:r>
            <a:r>
              <a:rPr lang="zh-TW" altLang="en-US" sz="2400" dirty="0">
                <a:latin typeface="微軟正黑體" panose="020B0604030504040204" pitchFamily="34" charset="-120"/>
                <a:ea typeface="微軟正黑體" panose="020B0604030504040204" pitchFamily="34" charset="-120"/>
              </a:rPr>
              <a:t>月</a:t>
            </a:r>
            <a:r>
              <a:rPr lang="en-US" altLang="zh-TW" sz="2400" dirty="0">
                <a:latin typeface="微軟正黑體" panose="020B0604030504040204" pitchFamily="34" charset="-120"/>
                <a:ea typeface="微軟正黑體" panose="020B0604030504040204" pitchFamily="34" charset="-120"/>
              </a:rPr>
              <a:t>31</a:t>
            </a:r>
            <a:r>
              <a:rPr lang="zh-TW" altLang="en-US" sz="2400" dirty="0">
                <a:latin typeface="微軟正黑體" panose="020B0604030504040204" pitchFamily="34" charset="-120"/>
                <a:ea typeface="微軟正黑體" panose="020B0604030504040204" pitchFamily="34" charset="-120"/>
              </a:rPr>
              <a:t>日止</a:t>
            </a:r>
            <a:endParaRPr lang="en-US" altLang="zh-TW" sz="2400" dirty="0">
              <a:latin typeface="微軟正黑體" panose="020B0604030504040204" pitchFamily="34" charset="-120"/>
              <a:ea typeface="微軟正黑體" panose="020B0604030504040204" pitchFamily="34" charset="-120"/>
            </a:endParaRPr>
          </a:p>
          <a:p>
            <a:pPr>
              <a:lnSpc>
                <a:spcPts val="3500"/>
              </a:lnSpc>
            </a:pPr>
            <a:r>
              <a:rPr lang="zh-TW" altLang="en-US" sz="2400" dirty="0">
                <a:latin typeface="微軟正黑體" panose="020B0604030504040204" pitchFamily="34" charset="-120"/>
                <a:ea typeface="微軟正黑體" panose="020B0604030504040204" pitchFamily="34" charset="-120"/>
              </a:rPr>
              <a:t>受訪日期：</a:t>
            </a:r>
            <a:r>
              <a:rPr lang="en-US" altLang="zh-TW" sz="2400" dirty="0">
                <a:latin typeface="微軟正黑體" panose="020B0604030504040204" pitchFamily="34" charset="-120"/>
                <a:ea typeface="微軟正黑體" panose="020B0604030504040204" pitchFamily="34" charset="-120"/>
              </a:rPr>
              <a:t> 113</a:t>
            </a:r>
            <a:r>
              <a:rPr lang="zh-TW" altLang="en-US" sz="2400" dirty="0">
                <a:latin typeface="微軟正黑體" panose="020B0604030504040204" pitchFamily="34" charset="-120"/>
                <a:ea typeface="微軟正黑體" panose="020B0604030504040204" pitchFamily="34" charset="-120"/>
              </a:rPr>
              <a:t>年 </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   月   </a:t>
            </a:r>
            <a:r>
              <a:rPr lang="en-US" altLang="zh-TW" sz="2400" dirty="0">
                <a:latin typeface="微軟正黑體" panose="020B0604030504040204" pitchFamily="34" charset="-120"/>
                <a:ea typeface="微軟正黑體" panose="020B0604030504040204" pitchFamily="34" charset="-120"/>
              </a:rPr>
              <a:t>15</a:t>
            </a:r>
            <a:r>
              <a:rPr lang="zh-TW" altLang="en-US" sz="2400" dirty="0">
                <a:latin typeface="微軟正黑體" panose="020B0604030504040204" pitchFamily="34" charset="-120"/>
                <a:ea typeface="微軟正黑體" panose="020B0604030504040204" pitchFamily="34" charset="-120"/>
              </a:rPr>
              <a:t> 日</a:t>
            </a:r>
          </a:p>
        </p:txBody>
      </p:sp>
      <p:pic>
        <p:nvPicPr>
          <p:cNvPr id="9" name="圖形 8">
            <a:extLst>
              <a:ext uri="{FF2B5EF4-FFF2-40B4-BE49-F238E27FC236}">
                <a16:creationId xmlns:a16="http://schemas.microsoft.com/office/drawing/2014/main" id="{D8B10023-585E-4921-91EC-520E3EC8B1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9773" y="540075"/>
            <a:ext cx="1004421" cy="1004421"/>
          </a:xfrm>
          <a:prstGeom prst="rect">
            <a:avLst/>
          </a:prstGeom>
        </p:spPr>
      </p:pic>
      <p:pic>
        <p:nvPicPr>
          <p:cNvPr id="6" name="圖片 5"/>
          <p:cNvPicPr/>
          <p:nvPr/>
        </p:nvPicPr>
        <p:blipFill>
          <a:blip r:embed="rId5">
            <a:extLst>
              <a:ext uri="{BEBA8EAE-BF5A-486C-A8C5-ECC9F3942E4B}">
                <a14:imgProps xmlns:a14="http://schemas.microsoft.com/office/drawing/2010/main">
                  <a14:imgLayer r:embed="rId6">
                    <a14:imgEffect>
                      <a14:backgroundRemoval t="926" b="100000" l="0" r="100000"/>
                    </a14:imgEffect>
                  </a14:imgLayer>
                </a14:imgProps>
              </a:ext>
              <a:ext uri="{28A0092B-C50C-407E-A947-70E740481C1C}">
                <a14:useLocalDpi xmlns:a14="http://schemas.microsoft.com/office/drawing/2010/main" val="0"/>
              </a:ext>
            </a:extLst>
          </a:blip>
          <a:srcRect/>
          <a:stretch>
            <a:fillRect/>
          </a:stretch>
        </p:blipFill>
        <p:spPr bwMode="auto">
          <a:xfrm>
            <a:off x="7378807" y="540096"/>
            <a:ext cx="1004400" cy="1004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
        <p:cNvGrpSpPr/>
        <p:nvPr/>
      </p:nvGrpSpPr>
      <p:grpSpPr>
        <a:xfrm>
          <a:off x="0" y="0"/>
          <a:ext cx="0" cy="0"/>
          <a:chOff x="0" y="0"/>
          <a:chExt cx="0" cy="0"/>
        </a:xfrm>
      </p:grpSpPr>
      <p:sp>
        <p:nvSpPr>
          <p:cNvPr id="129" name="Google Shape;129;p22"/>
          <p:cNvSpPr txBox="1">
            <a:spLocks noGrp="1"/>
          </p:cNvSpPr>
          <p:nvPr>
            <p:ph type="title" idx="4294967295"/>
          </p:nvPr>
        </p:nvSpPr>
        <p:spPr>
          <a:xfrm>
            <a:off x="2099993" y="617035"/>
            <a:ext cx="4944015" cy="59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TW" altLang="en-US" sz="4400" b="0" dirty="0">
                <a:solidFill>
                  <a:schemeClr val="tx1"/>
                </a:solidFill>
                <a:latin typeface="微軟正黑體" panose="020B0604030504040204" pitchFamily="34" charset="-120"/>
                <a:ea typeface="微軟正黑體" panose="020B0604030504040204" pitchFamily="34" charset="-120"/>
              </a:rPr>
              <a:t>報告大綱</a:t>
            </a:r>
            <a:endParaRPr sz="4400" dirty="0">
              <a:solidFill>
                <a:schemeClr val="tx1"/>
              </a:solidFill>
              <a:latin typeface="微軟正黑體" panose="020B0604030504040204" pitchFamily="34" charset="-120"/>
              <a:ea typeface="微軟正黑體" panose="020B0604030504040204" pitchFamily="34" charset="-120"/>
            </a:endParaRPr>
          </a:p>
        </p:txBody>
      </p:sp>
      <p:sp>
        <p:nvSpPr>
          <p:cNvPr id="130" name="Google Shape;130;p22"/>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dirty="0"/>
          </a:p>
        </p:txBody>
      </p:sp>
      <p:sp>
        <p:nvSpPr>
          <p:cNvPr id="4" name="Google Shape;129;p22">
            <a:extLst>
              <a:ext uri="{FF2B5EF4-FFF2-40B4-BE49-F238E27FC236}">
                <a16:creationId xmlns:a16="http://schemas.microsoft.com/office/drawing/2014/main" id="{2205FA90-04E6-4CAF-83CE-9839451CED6A}"/>
              </a:ext>
            </a:extLst>
          </p:cNvPr>
          <p:cNvSpPr txBox="1">
            <a:spLocks/>
          </p:cNvSpPr>
          <p:nvPr/>
        </p:nvSpPr>
        <p:spPr>
          <a:xfrm>
            <a:off x="1468167" y="1341399"/>
            <a:ext cx="6207665" cy="24607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1pPr>
            <a:lvl2pPr marR="0" lvl="1"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2pPr>
            <a:lvl3pPr marR="0" lvl="2"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3pPr>
            <a:lvl4pPr marR="0" lvl="3"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4pPr>
            <a:lvl5pPr marR="0" lvl="4"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5pPr>
            <a:lvl6pPr marR="0" lvl="5"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6pPr>
            <a:lvl7pPr marR="0" lvl="6"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7pPr>
            <a:lvl8pPr marR="0" lvl="7"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8pPr>
            <a:lvl9pPr marR="0" lvl="8" algn="l" rtl="0">
              <a:lnSpc>
                <a:spcPct val="100000"/>
              </a:lnSpc>
              <a:spcBef>
                <a:spcPts val="0"/>
              </a:spcBef>
              <a:spcAft>
                <a:spcPts val="0"/>
              </a:spcAft>
              <a:buClr>
                <a:schemeClr val="accent1"/>
              </a:buClr>
              <a:buSzPts val="3000"/>
              <a:buFont typeface="Patrick Hand SC"/>
              <a:buNone/>
              <a:defRPr sz="3000" b="1" i="0" u="none" strike="noStrike" cap="none">
                <a:solidFill>
                  <a:schemeClr val="accent1"/>
                </a:solidFill>
                <a:latin typeface="Patrick Hand SC"/>
                <a:ea typeface="Patrick Hand SC"/>
                <a:cs typeface="Patrick Hand SC"/>
                <a:sym typeface="Patrick Hand SC"/>
              </a:defRPr>
            </a:lvl9pPr>
          </a:lstStyle>
          <a:p>
            <a:pPr>
              <a:lnSpc>
                <a:spcPct val="150000"/>
              </a:lnSpc>
            </a:pPr>
            <a:r>
              <a:rPr lang="zh-TW" altLang="en-US" sz="3600" b="0" dirty="0">
                <a:solidFill>
                  <a:schemeClr val="tx1"/>
                </a:solidFill>
                <a:latin typeface="微軟正黑體" panose="020B0604030504040204" pitchFamily="34" charset="-120"/>
                <a:ea typeface="微軟正黑體" panose="020B0604030504040204" pitchFamily="34" charset="-120"/>
              </a:rPr>
              <a:t>一、訓練指導績效</a:t>
            </a:r>
            <a:endParaRPr lang="en-US" altLang="zh-TW" sz="3600" b="0" dirty="0">
              <a:solidFill>
                <a:schemeClr val="tx1"/>
              </a:solidFill>
              <a:latin typeface="微軟正黑體" panose="020B0604030504040204" pitchFamily="34" charset="-120"/>
              <a:ea typeface="微軟正黑體" panose="020B0604030504040204" pitchFamily="34" charset="-120"/>
            </a:endParaRPr>
          </a:p>
          <a:p>
            <a:pPr>
              <a:lnSpc>
                <a:spcPct val="150000"/>
              </a:lnSpc>
            </a:pPr>
            <a:r>
              <a:rPr lang="zh-TW" altLang="en-US" sz="3600" b="0" dirty="0">
                <a:solidFill>
                  <a:schemeClr val="tx1"/>
                </a:solidFill>
                <a:latin typeface="微軟正黑體" panose="020B0604030504040204" pitchFamily="34" charset="-120"/>
                <a:ea typeface="微軟正黑體" panose="020B0604030504040204" pitchFamily="34" charset="-120"/>
              </a:rPr>
              <a:t>二、專項運動推廣績效</a:t>
            </a:r>
            <a:endParaRPr lang="en-US" altLang="zh-TW" sz="3600" b="0" dirty="0">
              <a:solidFill>
                <a:schemeClr val="tx1"/>
              </a:solidFill>
              <a:latin typeface="微軟正黑體" panose="020B0604030504040204" pitchFamily="34" charset="-120"/>
              <a:ea typeface="微軟正黑體" panose="020B0604030504040204" pitchFamily="34" charset="-120"/>
            </a:endParaRPr>
          </a:p>
          <a:p>
            <a:pPr>
              <a:lnSpc>
                <a:spcPct val="150000"/>
              </a:lnSpc>
            </a:pPr>
            <a:r>
              <a:rPr lang="zh-TW" altLang="en-US" sz="3600" b="0" dirty="0">
                <a:solidFill>
                  <a:schemeClr val="tx1"/>
                </a:solidFill>
                <a:latin typeface="微軟正黑體" panose="020B0604030504040204" pitchFamily="34" charset="-120"/>
                <a:ea typeface="微軟正黑體" panose="020B0604030504040204" pitchFamily="34" charset="-120"/>
              </a:rPr>
              <a:t>三、其他事項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1</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1-1</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建置選手訓練歷程檔案</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dirty="0">
                <a:solidFill>
                  <a:srgbClr val="0070C0"/>
                </a:solidFill>
              </a:rPr>
              <a:t>定期至高級中等以下學校體育資料系統更新選手資料</a:t>
            </a:r>
            <a:endParaRPr lang="en-US" altLang="zh-TW" sz="1800" dirty="0">
              <a:solidFill>
                <a:srgbClr val="0070C0"/>
              </a:solidFill>
            </a:endParaRPr>
          </a:p>
          <a:p>
            <a:pPr marL="0" lvl="0" indent="0" algn="l" rtl="0">
              <a:spcBef>
                <a:spcPts val="600"/>
              </a:spcBef>
              <a:spcAft>
                <a:spcPts val="0"/>
              </a:spcAft>
              <a:buNone/>
            </a:pPr>
            <a:r>
              <a:rPr lang="zh-TW" altLang="en-US" sz="1800" dirty="0">
                <a:solidFill>
                  <a:srgbClr val="0070C0"/>
                </a:solidFill>
                <a:hlinkClick r:id="rId3" action="ppaction://hlinkfile"/>
              </a:rPr>
              <a:t>專任教練訪視</a:t>
            </a:r>
            <a:r>
              <a:rPr lang="en-US" altLang="zh-TW" sz="1800" dirty="0">
                <a:solidFill>
                  <a:srgbClr val="0070C0"/>
                </a:solidFill>
                <a:hlinkClick r:id="rId3" action="ppaction://hlinkfile"/>
              </a:rPr>
              <a:t>\1-1</a:t>
            </a:r>
            <a:endParaRPr lang="en-US" altLang="zh-TW" sz="1800" dirty="0">
              <a:solidFill>
                <a:srgbClr val="0070C0"/>
              </a:solidFill>
            </a:endParaRPr>
          </a:p>
          <a:p>
            <a:pPr marL="0" lvl="0" indent="0" algn="l" rtl="0">
              <a:spcBef>
                <a:spcPts val="600"/>
              </a:spcBef>
              <a:spcAft>
                <a:spcPts val="0"/>
              </a:spcAft>
              <a:buNone/>
            </a:pPr>
            <a:r>
              <a:rPr lang="en-US" sz="1800" dirty="0">
                <a:solidFill>
                  <a:srgbClr val="0070C0"/>
                </a:solidFill>
                <a:hlinkClick r:id="rId4"/>
              </a:rPr>
              <a:t>https://peclass.perdc.ntnu.edu.tw/</a:t>
            </a:r>
            <a:endParaRPr lang="en-US" sz="18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2</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1-2</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擬定運動訓練計畫及執行情形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每年度依球隊規劃擬定訓練計畫</a:t>
            </a: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專任教練訪視</a:t>
            </a:r>
            <a:r>
              <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\1-2\113</a:t>
            </a: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訓練計畫</a:t>
            </a:r>
            <a:r>
              <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.docx</a:t>
            </a: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4" action="ppaction://hlinkfile"/>
              </a:rPr>
              <a:t>專任教練訪視</a:t>
            </a:r>
            <a:r>
              <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4" action="ppaction://hlinkfile"/>
              </a:rPr>
              <a:t>\1-2\</a:t>
            </a: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hlinkClick r:id="rId4" action="ppaction://hlinkfile"/>
              </a:rPr>
              <a:t>訓練照</a:t>
            </a: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Tree>
    <p:extLst>
      <p:ext uri="{BB962C8B-B14F-4D97-AF65-F5344CB8AC3E}">
        <p14:creationId xmlns:p14="http://schemas.microsoft.com/office/powerpoint/2010/main" val="48220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3</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1-3</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指導選手參加競賽之情形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en-US" altLang="zh-TW" sz="1800" dirty="0">
                <a:solidFill>
                  <a:srgbClr val="0070C0"/>
                </a:solidFill>
              </a:rPr>
              <a:t>1.</a:t>
            </a:r>
            <a:r>
              <a:rPr lang="zh-TW" altLang="en-US" sz="1800" dirty="0">
                <a:solidFill>
                  <a:srgbClr val="0070C0"/>
                </a:solidFill>
              </a:rPr>
              <a:t>以全中運、國中盃、全國團體賽為最高目標大賽每年固定參賽。</a:t>
            </a:r>
            <a:endParaRPr lang="en-US" altLang="zh-TW" sz="1800" dirty="0">
              <a:solidFill>
                <a:srgbClr val="0070C0"/>
              </a:solidFill>
            </a:endParaRPr>
          </a:p>
          <a:p>
            <a:pPr marL="0" lvl="0" indent="0" algn="l" rtl="0">
              <a:spcBef>
                <a:spcPts val="600"/>
              </a:spcBef>
              <a:spcAft>
                <a:spcPts val="0"/>
              </a:spcAft>
              <a:buNone/>
            </a:pPr>
            <a:r>
              <a:rPr lang="en-US" altLang="zh-TW" sz="1800" dirty="0">
                <a:solidFill>
                  <a:srgbClr val="0070C0"/>
                </a:solidFill>
              </a:rPr>
              <a:t>2.</a:t>
            </a:r>
            <a:r>
              <a:rPr lang="zh-TW" altLang="en-US" sz="1800" dirty="0">
                <a:solidFill>
                  <a:srgbClr val="0070C0"/>
                </a:solidFill>
              </a:rPr>
              <a:t>地區賽會以大賽期程和避開段考週安排。</a:t>
            </a:r>
            <a:endParaRPr lang="en-US" altLang="zh-TW" sz="1800" dirty="0">
              <a:solidFill>
                <a:srgbClr val="0070C0"/>
              </a:solidFill>
            </a:endParaRPr>
          </a:p>
          <a:p>
            <a:pPr marL="0" lvl="0" indent="0" algn="l" rtl="0">
              <a:spcBef>
                <a:spcPts val="600"/>
              </a:spcBef>
              <a:spcAft>
                <a:spcPts val="0"/>
              </a:spcAft>
              <a:buNone/>
            </a:pPr>
            <a:r>
              <a:rPr lang="zh-TW" altLang="en-US" sz="1800" dirty="0">
                <a:solidFill>
                  <a:srgbClr val="0070C0"/>
                </a:solidFill>
                <a:hlinkClick r:id="rId3" action="ppaction://hlinkfile"/>
              </a:rPr>
              <a:t>專任教練訪視</a:t>
            </a:r>
            <a:r>
              <a:rPr lang="en-US" altLang="zh-TW" sz="1800" dirty="0">
                <a:solidFill>
                  <a:srgbClr val="0070C0"/>
                </a:solidFill>
                <a:hlinkClick r:id="rId3" action="ppaction://hlinkfile"/>
              </a:rPr>
              <a:t>\1-3\</a:t>
            </a:r>
            <a:r>
              <a:rPr lang="zh-TW" altLang="en-US" sz="1800" dirty="0">
                <a:solidFill>
                  <a:srgbClr val="0070C0"/>
                </a:solidFill>
                <a:hlinkClick r:id="rId3" action="ppaction://hlinkfile"/>
              </a:rPr>
              <a:t>球隊歷年成績表</a:t>
            </a:r>
            <a:r>
              <a:rPr lang="en-US" altLang="zh-TW" sz="1800" dirty="0">
                <a:solidFill>
                  <a:srgbClr val="0070C0"/>
                </a:solidFill>
                <a:hlinkClick r:id="rId3" action="ppaction://hlinkfile"/>
              </a:rPr>
              <a:t>102-107.xlsx</a:t>
            </a:r>
            <a:endParaRPr lang="en-US" altLang="zh-TW" sz="1800" dirty="0">
              <a:solidFill>
                <a:srgbClr val="0070C0"/>
              </a:solidFill>
            </a:endParaRPr>
          </a:p>
          <a:p>
            <a:pPr marL="0" lvl="0" indent="0" algn="l" rtl="0">
              <a:spcBef>
                <a:spcPts val="600"/>
              </a:spcBef>
              <a:spcAft>
                <a:spcPts val="0"/>
              </a:spcAft>
              <a:buNone/>
            </a:pPr>
            <a:r>
              <a:rPr lang="zh-TW" altLang="en-US" sz="1800" dirty="0">
                <a:solidFill>
                  <a:srgbClr val="0070C0"/>
                </a:solidFill>
                <a:hlinkClick r:id="rId4" action="ppaction://hlinkfile"/>
              </a:rPr>
              <a:t>專任教練訪視</a:t>
            </a:r>
            <a:r>
              <a:rPr lang="en-US" altLang="zh-TW" sz="1800" dirty="0">
                <a:solidFill>
                  <a:srgbClr val="0070C0"/>
                </a:solidFill>
                <a:hlinkClick r:id="rId4" action="ppaction://hlinkfile"/>
              </a:rPr>
              <a:t>\1-3\108-111</a:t>
            </a:r>
            <a:r>
              <a:rPr lang="zh-TW" altLang="en-US" sz="1800" dirty="0">
                <a:solidFill>
                  <a:srgbClr val="0070C0"/>
                </a:solidFill>
                <a:hlinkClick r:id="rId4" action="ppaction://hlinkfile"/>
              </a:rPr>
              <a:t>學年度成績</a:t>
            </a:r>
            <a:r>
              <a:rPr lang="en-US" altLang="zh-TW" sz="1800" dirty="0">
                <a:solidFill>
                  <a:srgbClr val="0070C0"/>
                </a:solidFill>
                <a:hlinkClick r:id="rId4" action="ppaction://hlinkfile"/>
              </a:rPr>
              <a:t>.xlsx</a:t>
            </a:r>
            <a:endParaRPr lang="en-US" altLang="zh-TW" sz="1800" dirty="0">
              <a:solidFill>
                <a:srgbClr val="0070C0"/>
              </a:solidFill>
            </a:endParaRPr>
          </a:p>
          <a:p>
            <a:pPr marL="0" lvl="0" indent="0" algn="l" rtl="0">
              <a:spcBef>
                <a:spcPts val="600"/>
              </a:spcBef>
              <a:spcAft>
                <a:spcPts val="0"/>
              </a:spcAft>
              <a:buNone/>
            </a:pPr>
            <a:r>
              <a:rPr lang="zh-TW" altLang="en-US" sz="1800" dirty="0">
                <a:solidFill>
                  <a:srgbClr val="0070C0"/>
                </a:solidFill>
                <a:hlinkClick r:id="rId5" action="ppaction://hlinkfile"/>
              </a:rPr>
              <a:t>專任教練訪視</a:t>
            </a:r>
            <a:r>
              <a:rPr lang="en-US" altLang="zh-TW" sz="1800" dirty="0">
                <a:solidFill>
                  <a:srgbClr val="0070C0"/>
                </a:solidFill>
                <a:hlinkClick r:id="rId5" action="ppaction://hlinkfile"/>
              </a:rPr>
              <a:t>\1-3\</a:t>
            </a:r>
            <a:r>
              <a:rPr lang="zh-TW" altLang="en-US" sz="1800" dirty="0">
                <a:solidFill>
                  <a:srgbClr val="0070C0"/>
                </a:solidFill>
                <a:hlinkClick r:id="rId5" action="ppaction://hlinkfile"/>
              </a:rPr>
              <a:t>比賽照片</a:t>
            </a:r>
            <a:endParaRPr sz="18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280805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4</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1-4</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輔導選手撰寫訓練日誌之情形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每日撰寫訓練日誌以便了解學生身心狀態，使訓練達到更佳成效。</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專任教練訪視</a:t>
            </a:r>
            <a:r>
              <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\1-4\</a:t>
            </a: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訓練日誌</a:t>
            </a:r>
            <a:r>
              <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.pdf</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Tree>
    <p:extLst>
      <p:ext uri="{BB962C8B-B14F-4D97-AF65-F5344CB8AC3E}">
        <p14:creationId xmlns:p14="http://schemas.microsoft.com/office/powerpoint/2010/main" val="2629762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5</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1-5</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協助選手課業情形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en-US" altLang="zh-TW" sz="1800" kern="100" dirty="0">
                <a:solidFill>
                  <a:srgbClr val="0070C0"/>
                </a:solidFill>
                <a:latin typeface="Times New Roman" panose="02020603050405020304" pitchFamily="18" charset="0"/>
                <a:ea typeface="標楷體" panose="03000509000000000000" pitchFamily="65" charset="-120"/>
              </a:rPr>
              <a:t>1.</a:t>
            </a:r>
            <a:r>
              <a:rPr lang="zh-TW" altLang="en-US" sz="1800" kern="100" dirty="0">
                <a:solidFill>
                  <a:srgbClr val="0070C0"/>
                </a:solidFill>
                <a:effectLst/>
                <a:latin typeface="Times New Roman" panose="02020603050405020304" pitchFamily="18" charset="0"/>
                <a:ea typeface="標楷體" panose="03000509000000000000" pitchFamily="65" charset="-120"/>
              </a:rPr>
              <a:t>確實記錄選手參賽場次及成績。</a:t>
            </a:r>
            <a:endParaRPr lang="en-US" altLang="zh-TW" sz="1800" kern="100" dirty="0">
              <a:solidFill>
                <a:srgbClr val="0070C0"/>
              </a:solidFill>
              <a:effectLst/>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en-US" altLang="zh-TW" sz="1800" kern="100" dirty="0">
                <a:solidFill>
                  <a:srgbClr val="0070C0"/>
                </a:solidFill>
                <a:effectLst/>
                <a:latin typeface="Times New Roman" panose="02020603050405020304" pitchFamily="18" charset="0"/>
                <a:ea typeface="標楷體" panose="03000509000000000000" pitchFamily="65" charset="-120"/>
              </a:rPr>
              <a:t>2.</a:t>
            </a:r>
            <a:r>
              <a:rPr lang="zh-TW" altLang="en-US" sz="1800" kern="100" dirty="0">
                <a:solidFill>
                  <a:srgbClr val="0070C0"/>
                </a:solidFill>
                <a:effectLst/>
                <a:latin typeface="Times New Roman" panose="02020603050405020304" pitchFamily="18" charset="0"/>
                <a:ea typeface="標楷體" panose="03000509000000000000" pitchFamily="65" charset="-120"/>
              </a:rPr>
              <a:t>學校體育班於段考前一週實施課業加強。</a:t>
            </a:r>
            <a:endParaRPr lang="en-US" altLang="zh-TW" sz="1800" kern="100" dirty="0">
              <a:solidFill>
                <a:srgbClr val="0070C0"/>
              </a:solidFill>
              <a:effectLst/>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en-US" altLang="zh-TW" sz="1800" kern="100" dirty="0">
                <a:solidFill>
                  <a:srgbClr val="0070C0"/>
                </a:solidFill>
                <a:latin typeface="Times New Roman" panose="02020603050405020304" pitchFamily="18" charset="0"/>
                <a:ea typeface="標楷體" panose="03000509000000000000" pitchFamily="65" charset="-120"/>
              </a:rPr>
              <a:t>3.</a:t>
            </a:r>
            <a:r>
              <a:rPr lang="zh-TW" altLang="en-US" sz="1800" kern="100" dirty="0">
                <a:solidFill>
                  <a:srgbClr val="0070C0"/>
                </a:solidFill>
                <a:effectLst/>
                <a:latin typeface="Times New Roman" panose="02020603050405020304" pitchFamily="18" charset="0"/>
                <a:ea typeface="標楷體" panose="03000509000000000000" pitchFamily="65" charset="-120"/>
              </a:rPr>
              <a:t>平日每週安排一日夜間課業輔導。</a:t>
            </a:r>
            <a:endParaRPr lang="en-US" altLang="zh-TW" sz="1800" kern="100" dirty="0">
              <a:solidFill>
                <a:srgbClr val="0070C0"/>
              </a:solidFill>
              <a:effectLst/>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endParaRPr sz="11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Tree>
    <p:extLst>
      <p:ext uri="{BB962C8B-B14F-4D97-AF65-F5344CB8AC3E}">
        <p14:creationId xmlns:p14="http://schemas.microsoft.com/office/powerpoint/2010/main" val="237433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6</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1-6</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輔導選手生活照護情形並落實紀錄</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定期與選手進行一對一雙向溝通以便瞭解選手狀況及身心發展狀態。</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專任教練訪視</a:t>
            </a:r>
            <a:r>
              <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\1-6</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1244833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7</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1-7</a:t>
            </a:r>
            <a:r>
              <a:rPr lang="zh-TW" altLang="en-US" sz="1800" kern="100" dirty="0">
                <a:effectLst/>
                <a:latin typeface="Times New Roman" panose="02020603050405020304" pitchFamily="18" charset="0"/>
                <a:ea typeface="標楷體" panose="03000509000000000000" pitchFamily="65" charset="-120"/>
                <a:cs typeface="Times New Roman" panose="02020603050405020304" pitchFamily="18" charset="0"/>
              </a:rPr>
              <a:t>運動傷害防護與保健情形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dirty="0">
              <a:solidFill>
                <a:srgbClr val="0070C0"/>
              </a:solidFill>
            </a:endParaRPr>
          </a:p>
          <a:p>
            <a:pPr marL="0" lvl="0" indent="0" algn="l" rtl="0">
              <a:spcBef>
                <a:spcPts val="600"/>
              </a:spcBef>
              <a:spcAft>
                <a:spcPts val="0"/>
              </a:spcAft>
              <a:buNone/>
            </a:pPr>
            <a:r>
              <a:rPr lang="en-US" altLang="zh-TW" sz="1800" dirty="0">
                <a:solidFill>
                  <a:srgbClr val="0070C0"/>
                </a:solidFill>
              </a:rPr>
              <a:t>1.</a:t>
            </a:r>
            <a:r>
              <a:rPr lang="zh-TW" altLang="en-US" sz="1800" dirty="0">
                <a:solidFill>
                  <a:srgbClr val="0070C0"/>
                </a:solidFill>
              </a:rPr>
              <a:t>體育組於學期中不定期安排運動傷害防護和禁藥宣導講座。</a:t>
            </a:r>
            <a:endParaRPr lang="en-US" altLang="zh-TW" sz="1800" dirty="0">
              <a:solidFill>
                <a:srgbClr val="0070C0"/>
              </a:solidFill>
            </a:endParaRPr>
          </a:p>
          <a:p>
            <a:pPr marL="0" lvl="0" indent="0" algn="l" rtl="0">
              <a:spcBef>
                <a:spcPts val="600"/>
              </a:spcBef>
              <a:spcAft>
                <a:spcPts val="0"/>
              </a:spcAft>
              <a:buNone/>
            </a:pPr>
            <a:r>
              <a:rPr lang="en-US" altLang="zh-TW" sz="1800" dirty="0">
                <a:solidFill>
                  <a:srgbClr val="0070C0"/>
                </a:solidFill>
              </a:rPr>
              <a:t>2.</a:t>
            </a:r>
            <a:r>
              <a:rPr lang="zh-TW" altLang="en-US" sz="1800" dirty="0">
                <a:solidFill>
                  <a:srgbClr val="0070C0"/>
                </a:solidFill>
              </a:rPr>
              <a:t>全中運賽前加強說明禁藥宣導。</a:t>
            </a: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35012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dirty="0">
                <a:solidFill>
                  <a:srgbClr val="618D9B"/>
                </a:solidFill>
              </a:rPr>
              <a:t>一、訓練指導績效</a:t>
            </a:r>
            <a:r>
              <a:rPr lang="en-US" altLang="zh-TW" dirty="0">
                <a:solidFill>
                  <a:srgbClr val="618D9B"/>
                </a:solidFill>
              </a:rPr>
              <a:t>-</a:t>
            </a:r>
            <a:r>
              <a:rPr lang="en-US" altLang="zh-TW" baseline="-25000" dirty="0">
                <a:solidFill>
                  <a:srgbClr val="618D9B"/>
                </a:solidFill>
              </a:rPr>
              <a:t>8</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1-8</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性平與反霸凌教育</a:t>
            </a:r>
            <a:r>
              <a:rPr lang="en-US" altLang="zh-TW" sz="1800" kern="100" dirty="0">
                <a:effectLst/>
                <a:latin typeface="Times New Roman" panose="02020603050405020304" pitchFamily="18" charset="0"/>
                <a:ea typeface="標楷體" panose="03000509000000000000" pitchFamily="65" charset="-120"/>
              </a:rPr>
              <a:t> </a:t>
            </a:r>
          </a:p>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a:t>
            </a:r>
            <a:r>
              <a:rPr lang="zh-TW" altLang="en-US" sz="1800" kern="100" dirty="0">
                <a:effectLst/>
                <a:latin typeface="Times New Roman" panose="02020603050405020304" pitchFamily="18" charset="0"/>
                <a:ea typeface="標楷體" panose="03000509000000000000" pitchFamily="65" charset="-120"/>
              </a:rPr>
              <a:t>請說明如何實施此項並</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提供向學生宣導之時間</a:t>
            </a:r>
            <a:r>
              <a:rPr lang="en-US" altLang="zh-TW" sz="1800" kern="100" dirty="0">
                <a:effectLst/>
                <a:latin typeface="Times New Roman" panose="02020603050405020304" pitchFamily="18" charset="0"/>
                <a:ea typeface="標楷體" panose="03000509000000000000" pitchFamily="65" charset="-120"/>
              </a:rPr>
              <a:t>/</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地點</a:t>
            </a:r>
            <a:r>
              <a:rPr lang="en-US" altLang="zh-TW" sz="1800" kern="100" dirty="0">
                <a:effectLst/>
                <a:latin typeface="Times New Roman" panose="02020603050405020304" pitchFamily="18" charset="0"/>
                <a:ea typeface="標楷體" panose="03000509000000000000" pitchFamily="65" charset="-120"/>
              </a:rPr>
              <a:t>)</a:t>
            </a:r>
          </a:p>
          <a:p>
            <a:pPr marL="0" lvl="0" indent="0" algn="l" rtl="0">
              <a:spcBef>
                <a:spcPts val="600"/>
              </a:spcBef>
              <a:spcAft>
                <a:spcPts val="0"/>
              </a:spcAft>
              <a:buNone/>
            </a:pPr>
            <a:endParaRPr lang="en-US" altLang="zh-TW" sz="1800" kern="100" dirty="0">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en-US" altLang="zh-TW" sz="1800" kern="100" dirty="0">
                <a:solidFill>
                  <a:srgbClr val="0070C0"/>
                </a:solidFill>
                <a:latin typeface="Times New Roman" panose="02020603050405020304" pitchFamily="18" charset="0"/>
                <a:ea typeface="標楷體" panose="03000509000000000000" pitchFamily="65" charset="-120"/>
              </a:rPr>
              <a:t>1.</a:t>
            </a:r>
            <a:r>
              <a:rPr lang="zh-TW" altLang="en-US" sz="1800" kern="100" dirty="0">
                <a:solidFill>
                  <a:srgbClr val="0070C0"/>
                </a:solidFill>
                <a:latin typeface="Times New Roman" panose="02020603050405020304" pitchFamily="18" charset="0"/>
                <a:ea typeface="標楷體" panose="03000509000000000000" pitchFamily="65" charset="-120"/>
              </a:rPr>
              <a:t>學校不定期安排講座。</a:t>
            </a:r>
            <a:endParaRPr lang="en-US" altLang="zh-TW" sz="1800" kern="100" dirty="0">
              <a:solidFill>
                <a:srgbClr val="0070C0"/>
              </a:solidFill>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en-US" altLang="zh-TW" sz="1800" kern="100" dirty="0">
                <a:solidFill>
                  <a:srgbClr val="0070C0"/>
                </a:solidFill>
                <a:latin typeface="Times New Roman" panose="02020603050405020304" pitchFamily="18" charset="0"/>
                <a:ea typeface="標楷體" panose="03000509000000000000" pitchFamily="65" charset="-120"/>
              </a:rPr>
              <a:t>2.</a:t>
            </a:r>
            <a:r>
              <a:rPr lang="zh-TW" altLang="en-US" sz="1800" kern="100" dirty="0">
                <a:solidFill>
                  <a:srgbClr val="0070C0"/>
                </a:solidFill>
                <a:latin typeface="Times New Roman" panose="02020603050405020304" pitchFamily="18" charset="0"/>
                <a:ea typeface="標楷體" panose="03000509000000000000" pitchFamily="65" charset="-120"/>
              </a:rPr>
              <a:t>每月</a:t>
            </a:r>
            <a:r>
              <a:rPr lang="en-US" altLang="zh-TW" sz="1800" kern="100" dirty="0">
                <a:solidFill>
                  <a:srgbClr val="0070C0"/>
                </a:solidFill>
                <a:latin typeface="Times New Roman" panose="02020603050405020304" pitchFamily="18" charset="0"/>
                <a:ea typeface="標楷體" panose="03000509000000000000" pitchFamily="65" charset="-120"/>
              </a:rPr>
              <a:t>1-2</a:t>
            </a:r>
            <a:r>
              <a:rPr lang="zh-TW" altLang="en-US" sz="1800" kern="100" dirty="0">
                <a:solidFill>
                  <a:srgbClr val="0070C0"/>
                </a:solidFill>
                <a:latin typeface="Times New Roman" panose="02020603050405020304" pitchFamily="18" charset="0"/>
                <a:ea typeface="標楷體" panose="03000509000000000000" pitchFamily="65" charset="-120"/>
              </a:rPr>
              <a:t>次於球隊集合時間加強宣導性平與反霸凌教育。</a:t>
            </a:r>
            <a:endParaRPr lang="en-US" altLang="zh-TW" sz="1800" kern="100" dirty="0">
              <a:solidFill>
                <a:srgbClr val="0070C0"/>
              </a:solidFill>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hlinkClick r:id="rId3" action="ppaction://hlinkfile"/>
              </a:rPr>
              <a:t>專任教練訪視</a:t>
            </a:r>
            <a:r>
              <a:rPr lang="en-US" altLang="zh-TW" sz="1800" kern="100" dirty="0">
                <a:solidFill>
                  <a:srgbClr val="0070C0"/>
                </a:solidFill>
                <a:latin typeface="Times New Roman" panose="02020603050405020304" pitchFamily="18" charset="0"/>
                <a:ea typeface="標楷體" panose="03000509000000000000" pitchFamily="65" charset="-120"/>
                <a:hlinkClick r:id="rId3" action="ppaction://hlinkfile"/>
              </a:rPr>
              <a:t>\1-8</a:t>
            </a:r>
            <a:endParaRPr lang="en-US" altLang="zh-TW" sz="1800" kern="100" dirty="0">
              <a:solidFill>
                <a:srgbClr val="0070C0"/>
              </a:solidFill>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endParaRPr sz="11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Tree>
    <p:extLst>
      <p:ext uri="{BB962C8B-B14F-4D97-AF65-F5344CB8AC3E}">
        <p14:creationId xmlns:p14="http://schemas.microsoft.com/office/powerpoint/2010/main" val="968780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1</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2-1</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每年度是否參與與其訓練指導相關之知能研習達到</a:t>
            </a:r>
            <a:r>
              <a:rPr lang="en-US" altLang="zh-TW" sz="1800" kern="100" dirty="0">
                <a:effectLst/>
                <a:latin typeface="Times New Roman" panose="02020603050405020304" pitchFamily="18" charset="0"/>
                <a:ea typeface="標楷體" panose="03000509000000000000" pitchFamily="65" charset="-120"/>
              </a:rPr>
              <a:t>18</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小時</a:t>
            </a:r>
            <a:endParaRPr lang="en-US" altLang="zh-TW" sz="1800" kern="100" dirty="0">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每年度都有參與訓練指導相關支知能研習及專任運動教練相關課程線上研習。</a:t>
            </a: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專任教練訪視</a:t>
            </a:r>
            <a:r>
              <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\2-1\</a:t>
            </a: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研習時數</a:t>
            </a:r>
            <a:r>
              <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.pdf</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spTree>
    <p:extLst>
      <p:ext uri="{BB962C8B-B14F-4D97-AF65-F5344CB8AC3E}">
        <p14:creationId xmlns:p14="http://schemas.microsoft.com/office/powerpoint/2010/main" val="132166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2</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2-2</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學生畢業後從事專項運動之銜接輔導之情形</a:t>
            </a:r>
            <a:r>
              <a:rPr lang="en-US" altLang="zh-TW" sz="1800" kern="100" dirty="0">
                <a:effectLst/>
                <a:latin typeface="Times New Roman" panose="02020603050405020304" pitchFamily="18" charset="0"/>
                <a:ea typeface="標楷體" panose="03000509000000000000" pitchFamily="65" charset="-120"/>
              </a:rPr>
              <a:t>(</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百分比</a:t>
            </a:r>
            <a:r>
              <a:rPr lang="en-US" altLang="zh-TW" sz="1800" kern="100" dirty="0">
                <a:effectLst/>
                <a:latin typeface="Times New Roman" panose="02020603050405020304" pitchFamily="18" charset="0"/>
                <a:ea typeface="標楷體" panose="03000509000000000000" pitchFamily="65" charset="-120"/>
              </a:rPr>
              <a:t>)</a:t>
            </a:r>
          </a:p>
          <a:p>
            <a:pPr marL="0" lvl="0" indent="0" algn="l" rtl="0">
              <a:spcBef>
                <a:spcPts val="600"/>
              </a:spcBef>
              <a:spcAft>
                <a:spcPts val="0"/>
              </a:spcAft>
              <a:buNone/>
            </a:pPr>
            <a:endParaRPr lang="en-US" altLang="zh-TW" sz="1800" kern="100" dirty="0">
              <a:latin typeface="Times New Roman" panose="02020603050405020304" pitchFamily="18" charset="0"/>
              <a:ea typeface="標楷體" panose="03000509000000000000" pitchFamily="65" charset="-120"/>
            </a:endParaRPr>
          </a:p>
          <a:p>
            <a:pPr marL="0" lvl="0" indent="0" algn="l" rtl="0">
              <a:spcBef>
                <a:spcPts val="600"/>
              </a:spcBef>
              <a:spcAft>
                <a:spcPts val="0"/>
              </a:spcAft>
              <a:buNone/>
            </a:pPr>
            <a:r>
              <a:rPr lang="zh-TW" altLang="en-US" sz="1800" dirty="0">
                <a:solidFill>
                  <a:srgbClr val="0070C0"/>
                </a:solidFill>
              </a:rPr>
              <a:t>以鼓勵學生留在市內為原則推廣，並且依據學生特質協助分析。</a:t>
            </a:r>
            <a:endParaRPr lang="en-US" altLang="zh-TW" sz="1800" dirty="0">
              <a:solidFill>
                <a:srgbClr val="0070C0"/>
              </a:solidFill>
            </a:endParaRPr>
          </a:p>
          <a:p>
            <a:pPr marL="0" lvl="0" indent="0" algn="l" rtl="0">
              <a:spcBef>
                <a:spcPts val="600"/>
              </a:spcBef>
              <a:spcAft>
                <a:spcPts val="0"/>
              </a:spcAft>
              <a:buNone/>
            </a:pPr>
            <a:r>
              <a:rPr lang="zh-TW" altLang="en-US" sz="1800" dirty="0">
                <a:solidFill>
                  <a:srgbClr val="0070C0"/>
                </a:solidFill>
                <a:hlinkClick r:id="rId3" action="ppaction://hlinkfile"/>
              </a:rPr>
              <a:t>專任教練訪視</a:t>
            </a:r>
            <a:r>
              <a:rPr lang="en-US" altLang="zh-TW" sz="1800" dirty="0">
                <a:solidFill>
                  <a:srgbClr val="0070C0"/>
                </a:solidFill>
                <a:hlinkClick r:id="rId3" action="ppaction://hlinkfile"/>
              </a:rPr>
              <a:t>\2-2\109-111.docx</a:t>
            </a:r>
            <a:endParaRPr sz="18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spTree>
    <p:extLst>
      <p:ext uri="{BB962C8B-B14F-4D97-AF65-F5344CB8AC3E}">
        <p14:creationId xmlns:p14="http://schemas.microsoft.com/office/powerpoint/2010/main" val="1145881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3</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2-3</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專項運動訓練場地、器材維護之情形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球隊訓練使用</a:t>
            </a: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之</a:t>
            </a: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場地與器材平時都有定期維護。</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專任教練訪視</a:t>
            </a:r>
            <a:r>
              <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\2-3\</a:t>
            </a:r>
            <a:r>
              <a:rPr lang="zh-TW" altLang="en-US" sz="1800" kern="100" dirty="0">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場地設施</a:t>
            </a:r>
            <a:r>
              <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file"/>
              </a:rPr>
              <a:t>.docx</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Tree>
    <p:extLst>
      <p:ext uri="{BB962C8B-B14F-4D97-AF65-F5344CB8AC3E}">
        <p14:creationId xmlns:p14="http://schemas.microsoft.com/office/powerpoint/2010/main" val="2973283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4</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2-4</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支援運動賽會之情形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協助支援運動會競賽、班際籃球賽、拔河賽等校內賽會事務。</a:t>
            </a:r>
            <a:endParaRPr lang="en-US" altLang="zh-TW" sz="1800" kern="100" dirty="0">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dirty="0">
              <a:hlinkClick r:id="rId3" action="ppaction://hlinkfile"/>
            </a:endParaRPr>
          </a:p>
          <a:p>
            <a:pPr marL="0" lvl="0" indent="0" algn="l" rtl="0">
              <a:spcBef>
                <a:spcPts val="600"/>
              </a:spcBef>
              <a:spcAft>
                <a:spcPts val="0"/>
              </a:spcAft>
              <a:buNone/>
            </a:pPr>
            <a:r>
              <a:rPr lang="zh-TW" altLang="en-US" sz="1800" dirty="0">
                <a:hlinkClick r:id="rId3" action="ppaction://hlinkfile"/>
              </a:rPr>
              <a:t>專任教練訪視</a:t>
            </a:r>
            <a:r>
              <a:rPr lang="en-US" altLang="zh-TW" sz="1800" dirty="0">
                <a:hlinkClick r:id="rId3" action="ppaction://hlinkfile"/>
              </a:rPr>
              <a:t>\2-4</a:t>
            </a:r>
            <a:endParaRPr sz="1800" dirty="0"/>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322609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5</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2-5</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協助學校專項運動社團組成與運作之情形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每周一、二、五早上至瑞塘國小協助羽球社團發展運作，每周三、五下午協助瑞埔國小羽球隊選手到校與本校選手一同訓練，已在鄰近國小積極推廣羽球運動發展。</a:t>
            </a:r>
            <a:endParaRPr lang="en-US" altLang="zh-TW" sz="1800" kern="100"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r>
              <a:rPr lang="zh-TW" altLang="en-US" sz="1800" dirty="0">
                <a:solidFill>
                  <a:srgbClr val="0070C0"/>
                </a:solidFill>
                <a:hlinkClick r:id="rId3" action="ppaction://hlinkfile"/>
              </a:rPr>
              <a:t>專任教練訪視</a:t>
            </a:r>
            <a:r>
              <a:rPr lang="en-US" altLang="zh-TW" sz="1800" dirty="0">
                <a:solidFill>
                  <a:srgbClr val="0070C0"/>
                </a:solidFill>
                <a:hlinkClick r:id="rId3" action="ppaction://hlinkfile"/>
              </a:rPr>
              <a:t>\2-5</a:t>
            </a:r>
            <a:endParaRPr sz="18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Tree>
    <p:extLst>
      <p:ext uri="{BB962C8B-B14F-4D97-AF65-F5344CB8AC3E}">
        <p14:creationId xmlns:p14="http://schemas.microsoft.com/office/powerpoint/2010/main" val="1375204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49500" y="796175"/>
            <a:ext cx="7020900" cy="7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zh-TW" kern="100" dirty="0">
                <a:solidFill>
                  <a:srgbClr val="618D9B"/>
                </a:solidFill>
                <a:effectLst/>
                <a:latin typeface="+mj-ea"/>
                <a:ea typeface="+mj-ea"/>
                <a:cs typeface="Times New Roman" panose="02020603050405020304" pitchFamily="18" charset="0"/>
              </a:rPr>
              <a:t>二、專項運動推廣績效</a:t>
            </a:r>
            <a:r>
              <a:rPr lang="en-US" altLang="zh-TW" dirty="0">
                <a:solidFill>
                  <a:srgbClr val="618D9B"/>
                </a:solidFill>
              </a:rPr>
              <a:t>-</a:t>
            </a:r>
            <a:r>
              <a:rPr lang="en-US" altLang="zh-TW" baseline="-25000" dirty="0">
                <a:solidFill>
                  <a:srgbClr val="618D9B"/>
                </a:solidFill>
              </a:rPr>
              <a:t>6</a:t>
            </a:r>
            <a:endParaRPr baseline="-25000" dirty="0">
              <a:solidFill>
                <a:srgbClr val="618D9B"/>
              </a:solidFill>
            </a:endParaRPr>
          </a:p>
        </p:txBody>
      </p:sp>
      <p:sp>
        <p:nvSpPr>
          <p:cNvPr id="55" name="Google Shape;55;p13"/>
          <p:cNvSpPr txBox="1">
            <a:spLocks noGrp="1"/>
          </p:cNvSpPr>
          <p:nvPr>
            <p:ph type="body" idx="2"/>
          </p:nvPr>
        </p:nvSpPr>
        <p:spPr>
          <a:xfrm>
            <a:off x="1049499" y="1425749"/>
            <a:ext cx="7105759" cy="268533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TW" sz="1800" kern="100" dirty="0">
                <a:effectLst/>
                <a:latin typeface="Times New Roman" panose="02020603050405020304" pitchFamily="18" charset="0"/>
                <a:ea typeface="標楷體" panose="03000509000000000000" pitchFamily="65" charset="-120"/>
              </a:rPr>
              <a:t>2-6</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協助推動每週</a:t>
            </a:r>
            <a:r>
              <a:rPr lang="en-US" altLang="zh-TW" sz="1800" kern="100" dirty="0">
                <a:effectLst/>
                <a:latin typeface="Times New Roman" panose="02020603050405020304" pitchFamily="18" charset="0"/>
                <a:ea typeface="標楷體" panose="03000509000000000000" pitchFamily="65" charset="-120"/>
              </a:rPr>
              <a:t>150</a:t>
            </a:r>
            <a:r>
              <a:rPr lang="zh-TW"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rPr>
              <a:t>分鐘體育課外之體育活動情形</a:t>
            </a:r>
            <a:endParaRPr lang="en-US" altLang="zh-TW" sz="1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0" lvl="0" indent="0" algn="l" rtl="0">
              <a:spcBef>
                <a:spcPts val="600"/>
              </a:spcBef>
              <a:spcAft>
                <a:spcPts val="0"/>
              </a:spcAft>
              <a:buNone/>
            </a:pPr>
            <a:endParaRPr lang="en-US" altLang="zh-TW" sz="1800" dirty="0"/>
          </a:p>
          <a:p>
            <a:pPr marL="0" lvl="0" indent="0" algn="l" rtl="0">
              <a:spcBef>
                <a:spcPts val="600"/>
              </a:spcBef>
              <a:spcAft>
                <a:spcPts val="0"/>
              </a:spcAft>
              <a:buNone/>
            </a:pPr>
            <a:r>
              <a:rPr lang="zh-TW" altLang="en-US" sz="1800" dirty="0">
                <a:solidFill>
                  <a:srgbClr val="0070C0"/>
                </a:solidFill>
              </a:rPr>
              <a:t>協助本校羽球社團課程指導</a:t>
            </a:r>
            <a:endParaRPr lang="en-US" altLang="zh-TW" sz="1800" dirty="0">
              <a:solidFill>
                <a:srgbClr val="0070C0"/>
              </a:solidFill>
            </a:endParaRPr>
          </a:p>
          <a:p>
            <a:pPr marL="0" lvl="0" indent="0" algn="l" rtl="0">
              <a:spcBef>
                <a:spcPts val="600"/>
              </a:spcBef>
              <a:spcAft>
                <a:spcPts val="0"/>
              </a:spcAft>
              <a:buNone/>
            </a:pPr>
            <a:endParaRPr lang="en-US" altLang="zh-TW" sz="1800" dirty="0">
              <a:solidFill>
                <a:srgbClr val="0070C0"/>
              </a:solidFill>
              <a:hlinkClick r:id="rId3" action="ppaction://hlinkfile"/>
            </a:endParaRPr>
          </a:p>
          <a:p>
            <a:pPr marL="0" lvl="0" indent="0" algn="l" rtl="0">
              <a:spcBef>
                <a:spcPts val="600"/>
              </a:spcBef>
              <a:spcAft>
                <a:spcPts val="0"/>
              </a:spcAft>
              <a:buNone/>
            </a:pPr>
            <a:r>
              <a:rPr lang="zh-TW" altLang="en-US" sz="1800" dirty="0">
                <a:solidFill>
                  <a:srgbClr val="0070C0"/>
                </a:solidFill>
                <a:hlinkClick r:id="rId3" action="ppaction://hlinkfile"/>
              </a:rPr>
              <a:t>專任教練訪視</a:t>
            </a:r>
            <a:r>
              <a:rPr lang="en-US" altLang="zh-TW" sz="1800" dirty="0">
                <a:solidFill>
                  <a:srgbClr val="0070C0"/>
                </a:solidFill>
                <a:hlinkClick r:id="rId3" action="ppaction://hlinkfile"/>
              </a:rPr>
              <a:t>\2-6</a:t>
            </a:r>
            <a:endParaRPr sz="1800" dirty="0">
              <a:solidFill>
                <a:srgbClr val="0070C0"/>
              </a:solidFill>
            </a:endParaRPr>
          </a:p>
        </p:txBody>
      </p:sp>
      <p:sp>
        <p:nvSpPr>
          <p:cNvPr id="58" name="Google Shape;58;p13"/>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1298172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4"/>
          <p:cNvSpPr/>
          <p:nvPr/>
        </p:nvSpPr>
        <p:spPr>
          <a:xfrm>
            <a:off x="832391" y="999794"/>
            <a:ext cx="3855147" cy="3001276"/>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2A95B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微軟正黑體" panose="020B0604030504040204" pitchFamily="34" charset="-120"/>
              <a:ea typeface="微軟正黑體" panose="020B0604030504040204" pitchFamily="34" charset="-120"/>
            </a:endParaRPr>
          </a:p>
        </p:txBody>
      </p:sp>
      <p:sp>
        <p:nvSpPr>
          <p:cNvPr id="239" name="Google Shape;239;p34"/>
          <p:cNvSpPr txBox="1">
            <a:spLocks noGrp="1"/>
          </p:cNvSpPr>
          <p:nvPr>
            <p:ph type="body" idx="4294967295"/>
          </p:nvPr>
        </p:nvSpPr>
        <p:spPr>
          <a:xfrm>
            <a:off x="4846262" y="529575"/>
            <a:ext cx="3269265" cy="4101898"/>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US" altLang="zh-TW" sz="2000" b="1" u="sng" dirty="0">
                <a:solidFill>
                  <a:srgbClr val="FF0000"/>
                </a:solidFill>
                <a:latin typeface="微軟正黑體" panose="020B0604030504040204" pitchFamily="34" charset="-120"/>
                <a:ea typeface="微軟正黑體" panose="020B0604030504040204" pitchFamily="34" charset="-120"/>
              </a:rPr>
              <a:t>1.</a:t>
            </a:r>
            <a:r>
              <a:rPr lang="zh-TW" altLang="en-US" sz="2000" b="1" u="sng" dirty="0">
                <a:solidFill>
                  <a:srgbClr val="FF0000"/>
                </a:solidFill>
                <a:latin typeface="微軟正黑體" panose="020B0604030504040204" pitchFamily="34" charset="-120"/>
                <a:ea typeface="微軟正黑體" panose="020B0604030504040204" pitchFamily="34" charset="-120"/>
              </a:rPr>
              <a:t>積極推廣市內三級銜接</a:t>
            </a:r>
            <a:endParaRPr lang="en-US" altLang="zh-TW" sz="2000" b="1" u="sng" dirty="0">
              <a:solidFill>
                <a:srgbClr val="FF0000"/>
              </a:solidFill>
              <a:latin typeface="微軟正黑體" panose="020B0604030504040204" pitchFamily="34" charset="-120"/>
              <a:ea typeface="微軟正黑體" panose="020B0604030504040204" pitchFamily="34" charset="-120"/>
            </a:endParaRPr>
          </a:p>
          <a:p>
            <a:pPr marL="0" lvl="0" indent="0" algn="l" rtl="0">
              <a:spcBef>
                <a:spcPts val="600"/>
              </a:spcBef>
              <a:spcAft>
                <a:spcPts val="0"/>
              </a:spcAft>
              <a:buNone/>
            </a:pPr>
            <a:r>
              <a:rPr lang="en-US" altLang="zh-TW" sz="2000" b="1" u="sng" dirty="0">
                <a:solidFill>
                  <a:srgbClr val="FF0000"/>
                </a:solidFill>
                <a:latin typeface="微軟正黑體" panose="020B0604030504040204" pitchFamily="34" charset="-120"/>
                <a:ea typeface="微軟正黑體" panose="020B0604030504040204" pitchFamily="34" charset="-120"/>
              </a:rPr>
              <a:t>2.</a:t>
            </a:r>
            <a:r>
              <a:rPr lang="zh-TW" altLang="en-US" sz="2000" b="1" u="sng" dirty="0">
                <a:solidFill>
                  <a:srgbClr val="FF0000"/>
                </a:solidFill>
                <a:latin typeface="微軟正黑體" panose="020B0604030504040204" pitchFamily="34" charset="-120"/>
                <a:ea typeface="微軟正黑體" panose="020B0604030504040204" pitchFamily="34" charset="-120"/>
              </a:rPr>
              <a:t>盡力協助鄰近國小基層</a:t>
            </a:r>
            <a:endParaRPr lang="en-US" altLang="zh-TW" sz="2000" b="1" u="sng" dirty="0">
              <a:solidFill>
                <a:srgbClr val="FF0000"/>
              </a:solidFill>
              <a:latin typeface="微軟正黑體" panose="020B0604030504040204" pitchFamily="34" charset="-120"/>
              <a:ea typeface="微軟正黑體" panose="020B0604030504040204" pitchFamily="34" charset="-120"/>
            </a:endParaRPr>
          </a:p>
          <a:p>
            <a:pPr marL="0" lvl="0" indent="0" algn="l" rtl="0">
              <a:spcBef>
                <a:spcPts val="600"/>
              </a:spcBef>
              <a:spcAft>
                <a:spcPts val="0"/>
              </a:spcAft>
              <a:buNone/>
            </a:pPr>
            <a:endParaRPr lang="en-US" altLang="zh-TW" sz="2000" b="1" u="sng" dirty="0">
              <a:solidFill>
                <a:srgbClr val="FF0000"/>
              </a:solidFill>
              <a:latin typeface="微軟正黑體" panose="020B0604030504040204" pitchFamily="34" charset="-120"/>
              <a:ea typeface="微軟正黑體" panose="020B0604030504040204" pitchFamily="34" charset="-120"/>
            </a:endParaRPr>
          </a:p>
          <a:p>
            <a:pPr marL="0" lvl="0" indent="0" algn="l" rtl="0">
              <a:spcBef>
                <a:spcPts val="600"/>
              </a:spcBef>
              <a:spcAft>
                <a:spcPts val="0"/>
              </a:spcAft>
              <a:buNone/>
            </a:pPr>
            <a:endParaRPr sz="1800" dirty="0">
              <a:latin typeface="微軟正黑體" panose="020B0604030504040204" pitchFamily="34" charset="-120"/>
              <a:ea typeface="微軟正黑體" panose="020B0604030504040204" pitchFamily="34" charset="-120"/>
            </a:endParaRPr>
          </a:p>
        </p:txBody>
      </p:sp>
      <p:sp>
        <p:nvSpPr>
          <p:cNvPr id="240" name="Google Shape;240;p34"/>
          <p:cNvSpPr/>
          <p:nvPr/>
        </p:nvSpPr>
        <p:spPr>
          <a:xfrm>
            <a:off x="991115" y="1162625"/>
            <a:ext cx="3542700" cy="225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4000" b="1" dirty="0">
                <a:solidFill>
                  <a:srgbClr val="618D9B"/>
                </a:solidFill>
                <a:latin typeface="+mj-ea"/>
                <a:ea typeface="+mj-ea"/>
              </a:rPr>
              <a:t>三、其他事項</a:t>
            </a:r>
            <a:endParaRPr sz="1800" b="1" dirty="0">
              <a:solidFill>
                <a:srgbClr val="618D9B"/>
              </a:solidFill>
              <a:latin typeface="+mj-ea"/>
              <a:ea typeface="+mj-ea"/>
              <a:cs typeface="Sniglet"/>
              <a:sym typeface="Sniglet"/>
            </a:endParaRPr>
          </a:p>
        </p:txBody>
      </p:sp>
      <p:sp>
        <p:nvSpPr>
          <p:cNvPr id="241" name="Google Shape;241;p34"/>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5"/>
          <p:cNvSpPr txBox="1">
            <a:spLocks noGrp="1"/>
          </p:cNvSpPr>
          <p:nvPr>
            <p:ph type="title"/>
          </p:nvPr>
        </p:nvSpPr>
        <p:spPr>
          <a:xfrm>
            <a:off x="1583850" y="796175"/>
            <a:ext cx="5976300" cy="75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dirty="0">
                <a:solidFill>
                  <a:srgbClr val="618D9B"/>
                </a:solidFill>
              </a:rPr>
              <a:t>Thanks!</a:t>
            </a:r>
            <a:endParaRPr sz="6000" dirty="0">
              <a:solidFill>
                <a:srgbClr val="618D9B"/>
              </a:solidFill>
            </a:endParaRPr>
          </a:p>
        </p:txBody>
      </p:sp>
      <p:sp>
        <p:nvSpPr>
          <p:cNvPr id="247" name="Google Shape;247;p35"/>
          <p:cNvSpPr txBox="1">
            <a:spLocks noGrp="1"/>
          </p:cNvSpPr>
          <p:nvPr>
            <p:ph type="body" idx="1"/>
          </p:nvPr>
        </p:nvSpPr>
        <p:spPr>
          <a:xfrm>
            <a:off x="2021550" y="1894625"/>
            <a:ext cx="5100900" cy="2169000"/>
          </a:xfrm>
          <a:prstGeom prst="rect">
            <a:avLst/>
          </a:prstGeom>
        </p:spPr>
        <p:txBody>
          <a:bodyPr spcFirstLastPara="1" wrap="square" lIns="91425" tIns="91425" rIns="91425" bIns="91425" anchor="t" anchorCtr="0">
            <a:noAutofit/>
          </a:bodyPr>
          <a:lstStyle/>
          <a:p>
            <a:pPr marL="0" indent="0" algn="ctr">
              <a:spcBef>
                <a:spcPts val="0"/>
              </a:spcBef>
              <a:buClr>
                <a:schemeClr val="accent1"/>
              </a:buClr>
              <a:buSzPts val="3000"/>
              <a:buNone/>
            </a:pPr>
            <a:r>
              <a:rPr lang="zh-TW" altLang="en-US" sz="3600" b="1" dirty="0">
                <a:solidFill>
                  <a:srgbClr val="FF0000"/>
                </a:solidFill>
                <a:sym typeface="Patrick Hand SC"/>
              </a:rPr>
              <a:t>簡報結束</a:t>
            </a:r>
          </a:p>
          <a:p>
            <a:pPr marL="0" indent="0" algn="ctr">
              <a:spcBef>
                <a:spcPts val="0"/>
              </a:spcBef>
              <a:buClr>
                <a:schemeClr val="accent1"/>
              </a:buClr>
              <a:buSzPts val="3000"/>
              <a:buNone/>
            </a:pPr>
            <a:endParaRPr lang="zh-TW" altLang="en-US" sz="3600" b="1" dirty="0">
              <a:solidFill>
                <a:srgbClr val="FF0000"/>
              </a:solidFill>
              <a:sym typeface="Patrick Hand SC"/>
            </a:endParaRPr>
          </a:p>
          <a:p>
            <a:pPr marL="0" indent="0" algn="ctr">
              <a:spcBef>
                <a:spcPts val="0"/>
              </a:spcBef>
              <a:buClr>
                <a:schemeClr val="accent1"/>
              </a:buClr>
              <a:buSzPts val="3000"/>
              <a:buNone/>
            </a:pPr>
            <a:r>
              <a:rPr lang="zh-TW" altLang="en-US" sz="3600" b="1" dirty="0">
                <a:solidFill>
                  <a:srgbClr val="FF0000"/>
                </a:solidFill>
                <a:sym typeface="Patrick Hand SC"/>
              </a:rPr>
              <a:t>謝謝聆聽</a:t>
            </a:r>
            <a:endParaRPr lang="zh-TW" altLang="en-US" sz="2800" b="1" dirty="0">
              <a:solidFill>
                <a:srgbClr val="FF0000"/>
              </a:solidFill>
              <a:sym typeface="Patrick Hand SC"/>
            </a:endParaRPr>
          </a:p>
        </p:txBody>
      </p:sp>
      <p:sp>
        <p:nvSpPr>
          <p:cNvPr id="248" name="Google Shape;248;p35"/>
          <p:cNvSpPr/>
          <p:nvPr/>
        </p:nvSpPr>
        <p:spPr>
          <a:xfrm flipH="1">
            <a:off x="1082114" y="683194"/>
            <a:ext cx="923990" cy="851362"/>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2A9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2A95B7"/>
              </a:solidFill>
              <a:latin typeface="微軟正黑體" panose="020B0604030504040204" pitchFamily="34" charset="-120"/>
              <a:ea typeface="微軟正黑體" panose="020B0604030504040204" pitchFamily="34" charset="-120"/>
            </a:endParaRPr>
          </a:p>
        </p:txBody>
      </p:sp>
      <p:sp>
        <p:nvSpPr>
          <p:cNvPr id="249" name="Google Shape;249;p35"/>
          <p:cNvSpPr txBox="1">
            <a:spLocks noGrp="1"/>
          </p:cNvSpPr>
          <p:nvPr>
            <p:ph type="sldNum" idx="12"/>
          </p:nvPr>
        </p:nvSpPr>
        <p:spPr>
          <a:xfrm>
            <a:off x="8595300" y="4839750"/>
            <a:ext cx="548700" cy="30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theme/theme1.xml><?xml version="1.0" encoding="utf-8"?>
<a:theme xmlns:a="http://schemas.openxmlformats.org/drawingml/2006/main" name="Seyton template">
  <a:themeElements>
    <a:clrScheme name="紅色">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自訂 2">
      <a:majorFont>
        <a:latin typeface="Times New Roman"/>
        <a:ea typeface="微軟正黑體"/>
        <a:cs typeface=""/>
      </a:majorFont>
      <a:minorFont>
        <a:latin typeface="Times New Roman"/>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TotalTime>
  <Words>830</Words>
  <Application>Microsoft Office PowerPoint</Application>
  <PresentationFormat>如螢幕大小 (16:9)</PresentationFormat>
  <Paragraphs>112</Paragraphs>
  <Slides>18</Slides>
  <Notes>18</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18</vt:i4>
      </vt:variant>
    </vt:vector>
  </HeadingPairs>
  <TitlesOfParts>
    <vt:vector size="25" baseType="lpstr">
      <vt:lpstr>Arial</vt:lpstr>
      <vt:lpstr>標楷體</vt:lpstr>
      <vt:lpstr>微軟正黑體</vt:lpstr>
      <vt:lpstr>Patrick Hand SC</vt:lpstr>
      <vt:lpstr>Times New Roman</vt:lpstr>
      <vt:lpstr>Sniglet</vt:lpstr>
      <vt:lpstr>Seyton template</vt:lpstr>
      <vt:lpstr>教育部體育署 112年度專任運動教練 訪視計畫</vt:lpstr>
      <vt:lpstr>報告大綱</vt:lpstr>
      <vt:lpstr>一、訓練指導績效-1</vt:lpstr>
      <vt:lpstr>一、訓練指導績效-2</vt:lpstr>
      <vt:lpstr>一、訓練指導績效-3</vt:lpstr>
      <vt:lpstr>一、訓練指導績效-4</vt:lpstr>
      <vt:lpstr>一、訓練指導績效-5</vt:lpstr>
      <vt:lpstr>一、訓練指導績效-6</vt:lpstr>
      <vt:lpstr>一、訓練指導績效-7</vt:lpstr>
      <vt:lpstr>一、訓練指導績效-8</vt:lpstr>
      <vt:lpstr>二、專項運動推廣績效-1</vt:lpstr>
      <vt:lpstr>二、專項運動推廣績效-2</vt:lpstr>
      <vt:lpstr>二、專項運動推廣績效-3</vt:lpstr>
      <vt:lpstr>二、專項運動推廣績效-4</vt:lpstr>
      <vt:lpstr>二、專項運動推廣績效-5</vt:lpstr>
      <vt:lpstr>二、專項運動推廣績效-6</vt:lpstr>
      <vt:lpstr>PowerPoint 簡報</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教育部體育署 110年度補助學校各項增聘運動教練訪視計畫-執行成效報告</dc:title>
  <dc:creator>Coach-Yi</dc:creator>
  <cp:lastModifiedBy>Rp</cp:lastModifiedBy>
  <cp:revision>33</cp:revision>
  <dcterms:modified xsi:type="dcterms:W3CDTF">2024-01-12T03:44:13Z</dcterms:modified>
</cp:coreProperties>
</file>